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 ?><Relationships xmlns="http://schemas.openxmlformats.org/package/2006/relationships"><Relationship Id="rId1" Type="http://schemas.openxmlformats.org/officeDocument/2006/relationships/officeDocument" Target="ppt/presentation.xml"  /><Relationship Id="rId2" Type="http://schemas.openxmlformats.org/package/2006/relationships/metadata/thumbnail" Target="docProps/thumbnail.jpeg"  /><Relationship Id="rId3" Type="http://schemas.openxmlformats.org/package/2006/relationships/metadata/core-properties" Target="docProps/core.xml"  /><Relationship Id="rId4" Type="http://schemas.openxmlformats.org/officeDocument/2006/relationships/extended-properties" Target="docProps/app.xml"  /></Relationships>
</file>

<file path=ppt/presentation.xml><?xml version="1.0" encoding="utf-8"?>
<p:presentation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autoCompressPictures="0">
  <p:sldMasterIdLst>
    <p:sldMasterId id="2147483650" r:id="rId1"/>
  </p:sldMasterIdLst>
  <p:notesMasterIdLst>
    <p:notesMasterId r:id="rId2"/>
  </p:notes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</p:sld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/>
</file>

<file path=ppt/tableStyles.xml><?xml version="1.0" encoding="utf-8"?>
<a:tblStyleLst xmlns:r="http://schemas.openxmlformats.org/officeDocument/2006/relationships" xmlns:c="http://schemas.openxmlformats.org/drawingml/2006/chart" xmlns:dgm="http://schemas.openxmlformats.org/drawingml/2006/diagram" xmlns:dsp="http://schemas.microsoft.com/office/drawing/2008/diagram" xmlns:a="http://schemas.openxmlformats.org/drawingml/2006/main" xmlns:pic="http://schemas.openxmlformats.org/drawingml/2006/picture" xmlns:wp="http://schemas.openxmlformats.org/drawingml/2006/wordprocessingDrawing" xmlns:xdr="http://schemas.openxmlformats.org/drawingml/2006/spreadsheetDrawing" xmlns:lc="http://schemas.openxmlformats.org/drawingml/2006/lockedCanvas" xmlns:p="http://schemas.openxmlformats.org/presentationml/2006/main" def="{5C22544A-7EE6-4342-B048-85BDC9FD1C3A}"/>
</file>

<file path=ppt/viewProps.xml><?xml version="1.0" encoding="utf-8"?>
<p:viewPr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00" d="100"/>
          <a:sy n="100" d="100"/>
        </p:scale>
        <p:origin x="216" y="312"/>
      </p:cViewPr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 ?><Relationships xmlns="http://schemas.openxmlformats.org/package/2006/relationships"><Relationship Id="rId1" Type="http://schemas.openxmlformats.org/officeDocument/2006/relationships/slideMaster" Target="slideMasters/slideMaster1.xml"  /><Relationship Id="rId10" Type="http://schemas.openxmlformats.org/officeDocument/2006/relationships/slide" Target="slides/slide8.xml"  /><Relationship Id="rId11" Type="http://schemas.openxmlformats.org/officeDocument/2006/relationships/slide" Target="slides/slide9.xml"  /><Relationship Id="rId12" Type="http://schemas.openxmlformats.org/officeDocument/2006/relationships/slide" Target="slides/slide10.xml"  /><Relationship Id="rId13" Type="http://schemas.openxmlformats.org/officeDocument/2006/relationships/presProps" Target="presProps.xml"  /><Relationship Id="rId14" Type="http://schemas.openxmlformats.org/officeDocument/2006/relationships/viewProps" Target="viewProps.xml"  /><Relationship Id="rId15" Type="http://schemas.openxmlformats.org/officeDocument/2006/relationships/theme" Target="theme/theme1.xml"  /><Relationship Id="rId16" Type="http://schemas.openxmlformats.org/officeDocument/2006/relationships/tableStyles" Target="tableStyles.xml"  /><Relationship Id="rId2" Type="http://schemas.openxmlformats.org/officeDocument/2006/relationships/notesMaster" Target="notesMasters/notesMaster1.xml"  /><Relationship Id="rId3" Type="http://schemas.openxmlformats.org/officeDocument/2006/relationships/slide" Target="slides/slide1.xml"  /><Relationship Id="rId4" Type="http://schemas.openxmlformats.org/officeDocument/2006/relationships/slide" Target="slides/slide2.xml"  /><Relationship Id="rId5" Type="http://schemas.openxmlformats.org/officeDocument/2006/relationships/slide" Target="slides/slide3.xml"  /><Relationship Id="rId6" Type="http://schemas.openxmlformats.org/officeDocument/2006/relationships/slide" Target="slides/slide4.xml"  /><Relationship Id="rId7" Type="http://schemas.openxmlformats.org/officeDocument/2006/relationships/slide" Target="slides/slide5.xml"  /><Relationship Id="rId8" Type="http://schemas.openxmlformats.org/officeDocument/2006/relationships/slide" Target="slides/slide6.xml"  /><Relationship Id="rId9" Type="http://schemas.openxmlformats.org/officeDocument/2006/relationships/slide" Target="slides/slide7.xml"  /></Relationships>
</file>

<file path=ppt/notesMasters/_rels/notesMaster1.xml.rels><?xml version="1.0" encoding="UTF-8" standalone="yes" ?><Relationships xmlns="http://schemas.openxmlformats.org/package/2006/relationships"><Relationship Id="rId1" Type="http://schemas.openxmlformats.org/officeDocument/2006/relationships/theme" Target="../theme/theme2.xml"  /></Relationships>
</file>

<file path=ppt/notesMasters/notesMaster1.xml><?xml version="1.0" encoding="utf-8"?>
<p:notesMaster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 idx="0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/>
          <a:lstStyle>
            <a:lvl1pPr algn="l">
              <a:defRPr sz="1200"/>
            </a:lvl1pPr>
          </a:lstStyle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/>
          <a:lstStyle>
            <a:lvl1pPr algn="r">
              <a:defRPr sz="1200"/>
            </a:lvl1pPr>
          </a:lstStyle>
          <a:p>
            <a:pPr lvl="0">
              <a:defRPr/>
            </a:pPr>
            <a:fld id="{5282F153-3F37-0F45-9E97-73ACFA13230C}" type="datetime1">
              <a:rPr lang="en-US"/>
              <a:pPr lvl="0">
                <a:defRPr/>
              </a:pPr>
              <a:t>2/26/2026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anchor="ctr"/>
          <a:lstStyle/>
          <a:p>
            <a:pPr lvl="0">
              <a:defRPr/>
            </a:pPr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/>
          <a:lstStyle/>
          <a:p>
            <a:pPr lvl="0">
              <a:defRPr/>
            </a:pPr>
            <a:r>
              <a:rPr lang="en-US"/>
              <a:t>Click to edit Master text styles</a:t>
            </a:r>
            <a:endParaRPr lang="en-US"/>
          </a:p>
          <a:p>
            <a:pPr lvl="1">
              <a:defRPr/>
            </a:pPr>
            <a:r>
              <a:rPr lang="en-US"/>
              <a:t>Second level</a:t>
            </a:r>
            <a:endParaRPr lang="en-US"/>
          </a:p>
          <a:p>
            <a:pPr lvl="2">
              <a:defRPr/>
            </a:pPr>
            <a:r>
              <a:rPr lang="en-US"/>
              <a:t>Third level</a:t>
            </a:r>
            <a:endParaRPr lang="en-US"/>
          </a:p>
          <a:p>
            <a:pPr lvl="3">
              <a:defRPr/>
            </a:pPr>
            <a:r>
              <a:rPr lang="en-US"/>
              <a:t>Fourth level</a:t>
            </a:r>
            <a:endParaRPr lang="en-US"/>
          </a:p>
          <a:p>
            <a:pPr lvl="4">
              <a:defRPr/>
            </a:pPr>
            <a:r>
              <a:rPr lang="en-US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anchor="b"/>
          <a:lstStyle>
            <a:lvl1pPr algn="l">
              <a:defRPr sz="1200"/>
            </a:lvl1pPr>
          </a:lstStyle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anchor="b"/>
          <a:lstStyle>
            <a:lvl1pPr algn="r">
              <a:defRPr sz="1200"/>
            </a:lvl1pPr>
          </a:lstStyle>
          <a:p>
            <a:pPr lvl="0">
              <a:defRPr/>
            </a:pPr>
            <a:fld id="{CE5E9CC1-C706-0F49-92D6-E571CC5EEA8F}" type="slidenum">
              <a:rPr lang="en-US"/>
              <a:pPr lvl="0"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 ?><Relationships xmlns="http://schemas.openxmlformats.org/package/2006/relationships"><Relationship Id="rId1" Type="http://schemas.openxmlformats.org/officeDocument/2006/relationships/slide" Target="../slides/slide1.xml"  /><Relationship Id="rId2" Type="http://schemas.openxmlformats.org/officeDocument/2006/relationships/notesMaster" Target="../notesMasters/notesMaster1.xml"  /></Relationships>
</file>

<file path=ppt/notesSlides/_rels/notesSlide10.xml.rels><?xml version="1.0" encoding="UTF-8" standalone="yes" ?><Relationships xmlns="http://schemas.openxmlformats.org/package/2006/relationships"><Relationship Id="rId1" Type="http://schemas.openxmlformats.org/officeDocument/2006/relationships/slide" Target="../slides/slide10.xml"  /><Relationship Id="rId2" Type="http://schemas.openxmlformats.org/officeDocument/2006/relationships/notesMaster" Target="../notesMasters/notesMaster1.xml"  /></Relationships>
</file>

<file path=ppt/notesSlides/_rels/notesSlide2.xml.rels><?xml version="1.0" encoding="UTF-8" standalone="yes" ?><Relationships xmlns="http://schemas.openxmlformats.org/package/2006/relationships"><Relationship Id="rId1" Type="http://schemas.openxmlformats.org/officeDocument/2006/relationships/slide" Target="../slides/slide2.xml"  /><Relationship Id="rId2" Type="http://schemas.openxmlformats.org/officeDocument/2006/relationships/notesMaster" Target="../notesMasters/notesMaster1.xml"  /></Relationships>
</file>

<file path=ppt/notesSlides/_rels/notesSlide3.xml.rels><?xml version="1.0" encoding="UTF-8" standalone="yes" ?><Relationships xmlns="http://schemas.openxmlformats.org/package/2006/relationships"><Relationship Id="rId1" Type="http://schemas.openxmlformats.org/officeDocument/2006/relationships/slide" Target="../slides/slide3.xml"  /><Relationship Id="rId2" Type="http://schemas.openxmlformats.org/officeDocument/2006/relationships/notesMaster" Target="../notesMasters/notesMaster1.xml"  /></Relationships>
</file>

<file path=ppt/notesSlides/_rels/notesSlide4.xml.rels><?xml version="1.0" encoding="UTF-8" standalone="yes" ?><Relationships xmlns="http://schemas.openxmlformats.org/package/2006/relationships"><Relationship Id="rId1" Type="http://schemas.openxmlformats.org/officeDocument/2006/relationships/slide" Target="../slides/slide4.xml"  /><Relationship Id="rId2" Type="http://schemas.openxmlformats.org/officeDocument/2006/relationships/notesMaster" Target="../notesMasters/notesMaster1.xml"  /></Relationships>
</file>

<file path=ppt/notesSlides/_rels/notesSlide5.xml.rels><?xml version="1.0" encoding="UTF-8" standalone="yes" ?><Relationships xmlns="http://schemas.openxmlformats.org/package/2006/relationships"><Relationship Id="rId1" Type="http://schemas.openxmlformats.org/officeDocument/2006/relationships/slide" Target="../slides/slide5.xml"  /><Relationship Id="rId2" Type="http://schemas.openxmlformats.org/officeDocument/2006/relationships/notesMaster" Target="../notesMasters/notesMaster1.xml"  /></Relationships>
</file>

<file path=ppt/notesSlides/_rels/notesSlide6.xml.rels><?xml version="1.0" encoding="UTF-8" standalone="yes" ?><Relationships xmlns="http://schemas.openxmlformats.org/package/2006/relationships"><Relationship Id="rId1" Type="http://schemas.openxmlformats.org/officeDocument/2006/relationships/slide" Target="../slides/slide6.xml"  /><Relationship Id="rId2" Type="http://schemas.openxmlformats.org/officeDocument/2006/relationships/notesMaster" Target="../notesMasters/notesMaster1.xml"  /></Relationships>
</file>

<file path=ppt/notesSlides/_rels/notesSlide7.xml.rels><?xml version="1.0" encoding="UTF-8" standalone="yes" ?><Relationships xmlns="http://schemas.openxmlformats.org/package/2006/relationships"><Relationship Id="rId1" Type="http://schemas.openxmlformats.org/officeDocument/2006/relationships/slide" Target="../slides/slide7.xml"  /><Relationship Id="rId2" Type="http://schemas.openxmlformats.org/officeDocument/2006/relationships/notesMaster" Target="../notesMasters/notesMaster1.xml"  /></Relationships>
</file>

<file path=ppt/notesSlides/_rels/notesSlide8.xml.rels><?xml version="1.0" encoding="UTF-8" standalone="yes" ?><Relationships xmlns="http://schemas.openxmlformats.org/package/2006/relationships"><Relationship Id="rId1" Type="http://schemas.openxmlformats.org/officeDocument/2006/relationships/slide" Target="../slides/slide8.xml"  /><Relationship Id="rId2" Type="http://schemas.openxmlformats.org/officeDocument/2006/relationships/notesMaster" Target="../notesMasters/notesMaster1.xml"  /></Relationships>
</file>

<file path=ppt/notesSlides/_rels/notesSlide9.xml.rels><?xml version="1.0" encoding="UTF-8" standalone="yes" ?><Relationships xmlns="http://schemas.openxmlformats.org/package/2006/relationships"><Relationship Id="rId1" Type="http://schemas.openxmlformats.org/officeDocument/2006/relationships/slide" Target="../slides/slide9.xml"  /><Relationship Id="rId2" Type="http://schemas.openxmlformats.org/officeDocument/2006/relationships/notesMaster" Target="../notesMasters/notesMaster1.xml"  /></Relationships>
</file>

<file path=ppt/notesSlides/notesSlide1.xml><?xml version="1.0" encoding="utf-8"?>
<p:notes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TextEdit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lvl="0">
              <a:defRPr/>
            </a:pPr>
            <a:fld id="{F7021451-1387-4CA6-816F-3879F97B5CBC}" type="slidenum">
              <a:rPr lang="en-US"/>
              <a:pPr lvl="0">
                <a:defRPr/>
              </a:pPr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TextEdit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lvl="0">
              <a:defRPr/>
            </a:pPr>
            <a:fld id="{F7021451-1387-4CA6-816F-3879F97B5CBC}" type="slidenum">
              <a:rPr lang="en-US"/>
              <a:pPr lvl="0">
                <a:defRPr/>
              </a:pPr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TextEdit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lvl="0">
              <a:defRPr/>
            </a:pPr>
            <a:fld id="{F7021451-1387-4CA6-816F-3879F97B5CBC}" type="slidenum">
              <a:rPr lang="en-US"/>
              <a:pPr lvl="0">
                <a:defRPr/>
              </a:pPr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TextEdit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lvl="0">
              <a:defRPr/>
            </a:pPr>
            <a:fld id="{F7021451-1387-4CA6-816F-3879F97B5CBC}" type="slidenum">
              <a:rPr lang="en-US"/>
              <a:pPr lvl="0">
                <a:defRPr/>
              </a:pPr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TextEdit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lvl="0">
              <a:defRPr/>
            </a:pPr>
            <a:fld id="{F7021451-1387-4CA6-816F-3879F97B5CBC}" type="slidenum">
              <a:rPr lang="en-US"/>
              <a:pPr lvl="0">
                <a:defRPr/>
              </a:pPr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TextEdit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lvl="0">
              <a:defRPr/>
            </a:pPr>
            <a:fld id="{F7021451-1387-4CA6-816F-3879F97B5CBC}" type="slidenum">
              <a:rPr lang="en-US"/>
              <a:pPr lvl="0">
                <a:defRPr/>
              </a:pPr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TextEdit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lvl="0">
              <a:defRPr/>
            </a:pPr>
            <a:fld id="{F7021451-1387-4CA6-816F-3879F97B5CBC}" type="slidenum">
              <a:rPr lang="en-US"/>
              <a:pPr lvl="0">
                <a:defRPr/>
              </a:pPr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TextEdit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lvl="0">
              <a:defRPr/>
            </a:pPr>
            <a:fld id="{F7021451-1387-4CA6-816F-3879F97B5CBC}" type="slidenum">
              <a:rPr lang="en-US"/>
              <a:pPr lvl="0">
                <a:defRPr/>
              </a:pPr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TextEdit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lvl="0">
              <a:defRPr/>
            </a:pPr>
            <a:fld id="{F7021451-1387-4CA6-816F-3879F97B5CBC}" type="slidenum">
              <a:rPr lang="en-US"/>
              <a:pPr lvl="0">
                <a:defRPr/>
              </a:pPr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TextEdit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lvl="0">
              <a:defRPr/>
            </a:pPr>
            <a:fld id="{F7021451-1387-4CA6-816F-3879F97B5CBC}" type="slidenum">
              <a:rPr lang="en-US"/>
              <a:pPr lvl="0">
                <a:defRPr/>
              </a:pPr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Relationship Id="rId2" Type="http://schemas.openxmlformats.org/officeDocument/2006/relationships/theme" Target="../theme/theme1.xml" 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 ?><Relationships xmlns="http://schemas.openxmlformats.org/package/2006/relationships"><Relationship Id="rId1" Type="http://schemas.openxmlformats.org/officeDocument/2006/relationships/image" Target="../media/image1.png"  /><Relationship Id="rId2" Type="http://schemas.openxmlformats.org/officeDocument/2006/relationships/slideLayout" Target="../slideLayouts/slideLayout1.xml"  /><Relationship Id="rId3" Type="http://schemas.openxmlformats.org/officeDocument/2006/relationships/notesSlide" Target="../notesSlides/notesSlide1.xml"  /></Relationships>
</file>

<file path=ppt/slides/_rels/slide10.xml.rels><?xml version="1.0" encoding="UTF-8" standalone="yes" ?><Relationships xmlns="http://schemas.openxmlformats.org/package/2006/relationships"><Relationship Id="rId1" Type="http://schemas.openxmlformats.org/officeDocument/2006/relationships/image" Target="../media/image10.png"  /><Relationship Id="rId2" Type="http://schemas.openxmlformats.org/officeDocument/2006/relationships/slideLayout" Target="../slideLayouts/slideLayout1.xml"  /><Relationship Id="rId3" Type="http://schemas.openxmlformats.org/officeDocument/2006/relationships/notesSlide" Target="../notesSlides/notesSlide10.xml"  /></Relationships>
</file>

<file path=ppt/slides/_rels/slide2.xml.rels><?xml version="1.0" encoding="UTF-8" standalone="yes" ?><Relationships xmlns="http://schemas.openxmlformats.org/package/2006/relationships"><Relationship Id="rId1" Type="http://schemas.openxmlformats.org/officeDocument/2006/relationships/image" Target="../media/image2.png"  /><Relationship Id="rId2" Type="http://schemas.openxmlformats.org/officeDocument/2006/relationships/slideLayout" Target="../slideLayouts/slideLayout1.xml"  /><Relationship Id="rId3" Type="http://schemas.openxmlformats.org/officeDocument/2006/relationships/notesSlide" Target="../notesSlides/notesSlide2.xml"  /></Relationships>
</file>

<file path=ppt/slides/_rels/slide3.xml.rels><?xml version="1.0" encoding="UTF-8" standalone="yes" ?><Relationships xmlns="http://schemas.openxmlformats.org/package/2006/relationships"><Relationship Id="rId1" Type="http://schemas.openxmlformats.org/officeDocument/2006/relationships/notesSlide" Target="../notesSlides/notesSlide3.xml"  /><Relationship Id="rId2" Type="http://schemas.openxmlformats.org/officeDocument/2006/relationships/slideLayout" Target="../slideLayouts/slideLayout1.xml"  /><Relationship Id="rId3" Type="http://schemas.openxmlformats.org/officeDocument/2006/relationships/image" Target="../media/image3.png"  /></Relationships>
</file>

<file path=ppt/slides/_rels/slide4.xml.rels><?xml version="1.0" encoding="UTF-8" standalone="yes" ?><Relationships xmlns="http://schemas.openxmlformats.org/package/2006/relationships"><Relationship Id="rId1" Type="http://schemas.openxmlformats.org/officeDocument/2006/relationships/notesSlide" Target="../notesSlides/notesSlide4.xml"  /><Relationship Id="rId2" Type="http://schemas.openxmlformats.org/officeDocument/2006/relationships/slideLayout" Target="../slideLayouts/slideLayout1.xml"  /><Relationship Id="rId3" Type="http://schemas.openxmlformats.org/officeDocument/2006/relationships/image" Target="../media/image4.png"  /></Relationships>
</file>

<file path=ppt/slides/_rels/slide5.xml.rels><?xml version="1.0" encoding="UTF-8" standalone="yes" ?><Relationships xmlns="http://schemas.openxmlformats.org/package/2006/relationships"><Relationship Id="rId1" Type="http://schemas.openxmlformats.org/officeDocument/2006/relationships/image" Target="../media/image5.png"  /><Relationship Id="rId2" Type="http://schemas.openxmlformats.org/officeDocument/2006/relationships/slideLayout" Target="../slideLayouts/slideLayout1.xml"  /><Relationship Id="rId3" Type="http://schemas.openxmlformats.org/officeDocument/2006/relationships/notesSlide" Target="../notesSlides/notesSlide5.xml"  /></Relationships>
</file>

<file path=ppt/slides/_rels/slide6.xml.rels><?xml version="1.0" encoding="UTF-8" standalone="yes" ?><Relationships xmlns="http://schemas.openxmlformats.org/package/2006/relationships"><Relationship Id="rId1" Type="http://schemas.openxmlformats.org/officeDocument/2006/relationships/notesSlide" Target="../notesSlides/notesSlide6.xml"  /><Relationship Id="rId2" Type="http://schemas.openxmlformats.org/officeDocument/2006/relationships/slideLayout" Target="../slideLayouts/slideLayout1.xml"  /><Relationship Id="rId3" Type="http://schemas.openxmlformats.org/officeDocument/2006/relationships/image" Target="../media/image6.png"  /></Relationships>
</file>

<file path=ppt/slides/_rels/slide7.xml.rels><?xml version="1.0" encoding="UTF-8" standalone="yes" ?><Relationships xmlns="http://schemas.openxmlformats.org/package/2006/relationships"><Relationship Id="rId1" Type="http://schemas.openxmlformats.org/officeDocument/2006/relationships/image" Target="../media/image7.png"  /><Relationship Id="rId2" Type="http://schemas.openxmlformats.org/officeDocument/2006/relationships/slideLayout" Target="../slideLayouts/slideLayout1.xml"  /><Relationship Id="rId3" Type="http://schemas.openxmlformats.org/officeDocument/2006/relationships/notesSlide" Target="../notesSlides/notesSlide7.xml"  /></Relationships>
</file>

<file path=ppt/slides/_rels/slide8.xml.rels><?xml version="1.0" encoding="UTF-8" standalone="yes" ?><Relationships xmlns="http://schemas.openxmlformats.org/package/2006/relationships"><Relationship Id="rId1" Type="http://schemas.openxmlformats.org/officeDocument/2006/relationships/image" Target="../media/image8.png"  /><Relationship Id="rId2" Type="http://schemas.openxmlformats.org/officeDocument/2006/relationships/slideLayout" Target="../slideLayouts/slideLayout1.xml"  /><Relationship Id="rId3" Type="http://schemas.openxmlformats.org/officeDocument/2006/relationships/notesSlide" Target="../notesSlides/notesSlide8.xml"  /></Relationships>
</file>

<file path=ppt/slides/_rels/slide9.xml.rels><?xml version="1.0" encoding="UTF-8" standalone="yes" ?><Relationships xmlns="http://schemas.openxmlformats.org/package/2006/relationships"><Relationship Id="rId1" Type="http://schemas.openxmlformats.org/officeDocument/2006/relationships/image" Target="../media/image9.png"  /><Relationship Id="rId2" Type="http://schemas.openxmlformats.org/officeDocument/2006/relationships/slideLayout" Target="../slideLayouts/slideLayout1.xml"  /><Relationship Id="rId3" Type="http://schemas.openxmlformats.org/officeDocument/2006/relationships/notesSlide" Target="../notesSlides/notesSlide9.xml" 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F1A2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37160" cy="5143500"/>
          </a:xfrm>
          <a:prstGeom prst="rect">
            <a:avLst/>
          </a:prstGeom>
          <a:solidFill>
            <a:srgbClr val="00B4D8"/>
          </a:solidFill>
          <a:ln/>
        </p:spPr>
      </p:sp>
      <p:sp>
        <p:nvSpPr>
          <p:cNvPr id="3" name="Shape 1"/>
          <p:cNvSpPr/>
          <p:nvPr/>
        </p:nvSpPr>
        <p:spPr>
          <a:xfrm>
            <a:off x="457200" y="3840480"/>
            <a:ext cx="2743200" cy="27432"/>
          </a:xfrm>
          <a:prstGeom prst="rect">
            <a:avLst/>
          </a:prstGeom>
          <a:solidFill>
            <a:srgbClr val="00B4D8"/>
          </a:solidFill>
          <a:ln/>
        </p:spPr>
      </p:sp>
      <p:pic>
        <p:nvPicPr>
          <p:cNvPr id="4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48640" y="731520"/>
            <a:ext cx="640080" cy="64008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548640" y="1463040"/>
            <a:ext cx="7315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spc="800" kern="0" dirty="0">
                <a:solidFill>
                  <a:srgbClr val="00B4D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CAS:TIS</a:t>
            </a:r>
            <a:endParaRPr lang="en-US" sz="1800" dirty="0"/>
          </a:p>
        </p:txBody>
      </p:sp>
      <p:sp>
        <p:nvSpPr>
          <p:cNvPr id="6" name="Text 3"/>
          <p:cNvSpPr/>
          <p:nvPr/>
        </p:nvSpPr>
        <p:spPr>
          <a:xfrm>
            <a:off x="548640" y="1920240"/>
            <a:ext cx="7315200" cy="1645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IT 접목 신사업 발굴</a:t>
            </a:r>
            <a:endParaRPr lang="en-US" sz="4000" dirty="0"/>
          </a:p>
          <a:p>
            <a:pPr indent="0" marL="0">
              <a:buNone/>
            </a:pPr>
            <a:r>
              <a:rPr lang="en-US" sz="40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PO 공모전</a:t>
            </a:r>
            <a:endParaRPr lang="en-US" sz="4000" dirty="0"/>
          </a:p>
        </p:txBody>
      </p:sp>
      <p:sp>
        <p:nvSpPr>
          <p:cNvPr id="7" name="Text 4"/>
          <p:cNvSpPr/>
          <p:nvPr/>
        </p:nvSpPr>
        <p:spPr>
          <a:xfrm>
            <a:off x="548640" y="3977640"/>
            <a:ext cx="3657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90E0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실행 계획 보고</a:t>
            </a:r>
            <a:endParaRPr lang="en-US" sz="1600" dirty="0"/>
          </a:p>
        </p:txBody>
      </p:sp>
      <p:sp>
        <p:nvSpPr>
          <p:cNvPr id="8" name="Text 5"/>
          <p:cNvSpPr/>
          <p:nvPr/>
        </p:nvSpPr>
        <p:spPr>
          <a:xfrm>
            <a:off x="6858000" y="4389120"/>
            <a:ext cx="1828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400" dirty="0">
                <a:solidFill>
                  <a:srgbClr val="64748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2026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F1A2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37160" cy="5143500"/>
          </a:xfrm>
          <a:prstGeom prst="rect">
            <a:avLst/>
          </a:prstGeom>
          <a:solidFill>
            <a:srgbClr val="00B4D8"/>
          </a:solidFill>
          <a:ln/>
        </p:spPr>
      </p:sp>
      <p:pic>
        <p:nvPicPr>
          <p:cNvPr id="3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48640" y="914400"/>
            <a:ext cx="548640" cy="54864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548640" y="1554480"/>
            <a:ext cx="7772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실행을 위한 의사결정 요청</a:t>
            </a:r>
            <a:endParaRPr lang="en-US" sz="3000" dirty="0"/>
          </a:p>
        </p:txBody>
      </p:sp>
      <p:sp>
        <p:nvSpPr>
          <p:cNvPr id="5" name="Shape 2"/>
          <p:cNvSpPr/>
          <p:nvPr/>
        </p:nvSpPr>
        <p:spPr>
          <a:xfrm>
            <a:off x="548640" y="2331720"/>
            <a:ext cx="2743200" cy="27432"/>
          </a:xfrm>
          <a:prstGeom prst="rect">
            <a:avLst/>
          </a:prstGeom>
          <a:solidFill>
            <a:srgbClr val="00B4D8"/>
          </a:solidFill>
          <a:ln/>
        </p:spPr>
      </p:sp>
      <p:sp>
        <p:nvSpPr>
          <p:cNvPr id="6" name="Shape 3"/>
          <p:cNvSpPr/>
          <p:nvPr/>
        </p:nvSpPr>
        <p:spPr>
          <a:xfrm>
            <a:off x="548640" y="2651760"/>
            <a:ext cx="365760" cy="365760"/>
          </a:xfrm>
          <a:prstGeom prst="ellipse">
            <a:avLst/>
          </a:prstGeom>
          <a:solidFill>
            <a:srgbClr val="00B4D8"/>
          </a:solidFill>
          <a:ln/>
        </p:spPr>
      </p:sp>
      <p:sp>
        <p:nvSpPr>
          <p:cNvPr id="7" name="Text 4"/>
          <p:cNvSpPr/>
          <p:nvPr/>
        </p:nvSpPr>
        <p:spPr>
          <a:xfrm>
            <a:off x="548640" y="2651760"/>
            <a:ext cx="365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</a:t>
            </a:r>
            <a:endParaRPr lang="en-US" sz="1400" dirty="0"/>
          </a:p>
        </p:txBody>
      </p:sp>
      <p:sp>
        <p:nvSpPr>
          <p:cNvPr id="8" name="Text 5"/>
          <p:cNvSpPr/>
          <p:nvPr/>
        </p:nvSpPr>
        <p:spPr>
          <a:xfrm>
            <a:off x="1097280" y="2651760"/>
            <a:ext cx="6400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공모전 추진 및 예산 승인</a:t>
            </a:r>
            <a:endParaRPr lang="en-US" sz="1600" dirty="0"/>
          </a:p>
        </p:txBody>
      </p:sp>
      <p:sp>
        <p:nvSpPr>
          <p:cNvPr id="9" name="Shape 6"/>
          <p:cNvSpPr/>
          <p:nvPr/>
        </p:nvSpPr>
        <p:spPr>
          <a:xfrm>
            <a:off x="548640" y="3154680"/>
            <a:ext cx="365760" cy="365760"/>
          </a:xfrm>
          <a:prstGeom prst="ellipse">
            <a:avLst/>
          </a:prstGeom>
          <a:solidFill>
            <a:srgbClr val="00B4D8"/>
          </a:solidFill>
          <a:ln/>
        </p:spPr>
      </p:sp>
      <p:sp>
        <p:nvSpPr>
          <p:cNvPr id="10" name="Text 7"/>
          <p:cNvSpPr/>
          <p:nvPr/>
        </p:nvSpPr>
        <p:spPr>
          <a:xfrm>
            <a:off x="548640" y="3154680"/>
            <a:ext cx="365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400" dirty="0"/>
          </a:p>
        </p:txBody>
      </p:sp>
      <p:sp>
        <p:nvSpPr>
          <p:cNvPr id="11" name="Text 8"/>
          <p:cNvSpPr/>
          <p:nvPr/>
        </p:nvSpPr>
        <p:spPr>
          <a:xfrm>
            <a:off x="1097280" y="3154680"/>
            <a:ext cx="6400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일정 확정 (접수·심사·시상)</a:t>
            </a:r>
            <a:endParaRPr lang="en-US" sz="1600" dirty="0"/>
          </a:p>
        </p:txBody>
      </p:sp>
      <p:sp>
        <p:nvSpPr>
          <p:cNvPr id="12" name="Shape 9"/>
          <p:cNvSpPr/>
          <p:nvPr/>
        </p:nvSpPr>
        <p:spPr>
          <a:xfrm>
            <a:off x="548640" y="3657600"/>
            <a:ext cx="365760" cy="365760"/>
          </a:xfrm>
          <a:prstGeom prst="ellipse">
            <a:avLst/>
          </a:prstGeom>
          <a:solidFill>
            <a:srgbClr val="00B4D8"/>
          </a:solidFill>
          <a:ln/>
        </p:spPr>
      </p:sp>
      <p:sp>
        <p:nvSpPr>
          <p:cNvPr id="13" name="Text 10"/>
          <p:cNvSpPr/>
          <p:nvPr/>
        </p:nvSpPr>
        <p:spPr>
          <a:xfrm>
            <a:off x="548640" y="3657600"/>
            <a:ext cx="365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400" dirty="0"/>
          </a:p>
        </p:txBody>
      </p:sp>
      <p:sp>
        <p:nvSpPr>
          <p:cNvPr id="14" name="Text 11"/>
          <p:cNvSpPr/>
          <p:nvPr/>
        </p:nvSpPr>
        <p:spPr>
          <a:xfrm>
            <a:off x="1097280" y="3657600"/>
            <a:ext cx="6400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홍보물 배포 승인</a:t>
            </a:r>
            <a:endParaRPr lang="en-US" sz="1600" dirty="0"/>
          </a:p>
        </p:txBody>
      </p:sp>
      <p:sp>
        <p:nvSpPr>
          <p:cNvPr id="15" name="Text 12"/>
          <p:cNvSpPr/>
          <p:nvPr/>
        </p:nvSpPr>
        <p:spPr>
          <a:xfrm>
            <a:off x="548640" y="4297680"/>
            <a:ext cx="3657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64748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감사합니다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8FA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00B4D8"/>
          </a:solidFill>
          <a:ln/>
        </p:spPr>
      </p:sp>
      <p:pic>
        <p:nvPicPr>
          <p:cNvPr id="3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48640" y="365760"/>
            <a:ext cx="365760" cy="36576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1005840" y="320040"/>
            <a:ext cx="5486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A27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추진 배경 및 목적</a:t>
            </a:r>
            <a:endParaRPr lang="en-US" sz="2400" dirty="0"/>
          </a:p>
        </p:txBody>
      </p:sp>
      <p:sp>
        <p:nvSpPr>
          <p:cNvPr id="5" name="Shape 2"/>
          <p:cNvSpPr/>
          <p:nvPr/>
        </p:nvSpPr>
        <p:spPr>
          <a:xfrm>
            <a:off x="457200" y="1097280"/>
            <a:ext cx="8229600" cy="137160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19050" dir="8100000">
              <a:srgbClr val="000000">
                <a:alpha val="10000"/>
              </a:srgbClr>
            </a:outerShdw>
          </a:effectLst>
        </p:spPr>
      </p:sp>
      <p:sp>
        <p:nvSpPr>
          <p:cNvPr id="6" name="Shape 3"/>
          <p:cNvSpPr/>
          <p:nvPr/>
        </p:nvSpPr>
        <p:spPr>
          <a:xfrm>
            <a:off x="457200" y="1097280"/>
            <a:ext cx="73152" cy="1371600"/>
          </a:xfrm>
          <a:prstGeom prst="rect">
            <a:avLst/>
          </a:prstGeom>
          <a:solidFill>
            <a:srgbClr val="1A2744"/>
          </a:solidFill>
          <a:ln/>
        </p:spPr>
      </p:sp>
      <p:sp>
        <p:nvSpPr>
          <p:cNvPr id="7" name="Text 4"/>
          <p:cNvSpPr/>
          <p:nvPr/>
        </p:nvSpPr>
        <p:spPr>
          <a:xfrm>
            <a:off x="731520" y="1143000"/>
            <a:ext cx="7315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A27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추진 배경</a:t>
            </a:r>
            <a:endParaRPr lang="en-US" sz="1400" dirty="0"/>
          </a:p>
        </p:txBody>
      </p:sp>
      <p:sp>
        <p:nvSpPr>
          <p:cNvPr id="8" name="Text 5"/>
          <p:cNvSpPr/>
          <p:nvPr/>
        </p:nvSpPr>
        <p:spPr>
          <a:xfrm>
            <a:off x="731520" y="1508760"/>
            <a:ext cx="7589520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E29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기존 사업(VOD 솔루션·유지보수) 외 신규 성장동력 발굴 필요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E29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내부 사업 참여자 중심이 아닌, 능동적 사업 창업자 발굴 필요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E29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PO(Product Owner) 후보군의 체계적 육성 방안 마련</a:t>
            </a:r>
            <a:endParaRPr lang="en-US" sz="1200" dirty="0"/>
          </a:p>
        </p:txBody>
      </p:sp>
      <p:sp>
        <p:nvSpPr>
          <p:cNvPr id="9" name="Shape 6"/>
          <p:cNvSpPr/>
          <p:nvPr/>
        </p:nvSpPr>
        <p:spPr>
          <a:xfrm>
            <a:off x="457200" y="2743200"/>
            <a:ext cx="8229600" cy="137160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19050" dir="8100000">
              <a:srgbClr val="000000">
                <a:alpha val="10000"/>
              </a:srgbClr>
            </a:outerShdw>
          </a:effectLst>
        </p:spPr>
      </p:sp>
      <p:sp>
        <p:nvSpPr>
          <p:cNvPr id="10" name="Shape 7"/>
          <p:cNvSpPr/>
          <p:nvPr/>
        </p:nvSpPr>
        <p:spPr>
          <a:xfrm>
            <a:off x="457200" y="2743200"/>
            <a:ext cx="73152" cy="1371600"/>
          </a:xfrm>
          <a:prstGeom prst="rect">
            <a:avLst/>
          </a:prstGeom>
          <a:solidFill>
            <a:srgbClr val="00B4D8"/>
          </a:solidFill>
          <a:ln/>
        </p:spPr>
      </p:sp>
      <p:sp>
        <p:nvSpPr>
          <p:cNvPr id="11" name="Text 8"/>
          <p:cNvSpPr/>
          <p:nvPr/>
        </p:nvSpPr>
        <p:spPr>
          <a:xfrm>
            <a:off x="731520" y="2788920"/>
            <a:ext cx="7315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0B4D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공모전 목적</a:t>
            </a:r>
            <a:endParaRPr lang="en-US" sz="1400" dirty="0"/>
          </a:p>
        </p:txBody>
      </p:sp>
      <p:sp>
        <p:nvSpPr>
          <p:cNvPr id="12" name="Text 9"/>
          <p:cNvSpPr/>
          <p:nvPr/>
        </p:nvSpPr>
        <p:spPr>
          <a:xfrm>
            <a:off x="731520" y="3154680"/>
            <a:ext cx="7589520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E29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IT 접목이 가능한 신사업 아이디어를 외부·내부에서 광범위하게 발굴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E29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사업화 가능성이 높은 PO를 선발하여 용역 계약 연계 (초기 1개월 단위)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E29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공모전 형태로 추진하여 CASTIS 브랜드 홍보 효과 동시 달성</a:t>
            </a:r>
            <a:endParaRPr lang="en-US" sz="1200" dirty="0"/>
          </a:p>
        </p:txBody>
      </p:sp>
      <p:sp>
        <p:nvSpPr>
          <p:cNvPr id="13" name="Shape 10"/>
          <p:cNvSpPr/>
          <p:nvPr/>
        </p:nvSpPr>
        <p:spPr>
          <a:xfrm>
            <a:off x="457200" y="4343400"/>
            <a:ext cx="8229600" cy="548640"/>
          </a:xfrm>
          <a:prstGeom prst="rect">
            <a:avLst/>
          </a:prstGeom>
          <a:solidFill>
            <a:srgbClr val="1A2744"/>
          </a:solidFill>
          <a:ln/>
        </p:spPr>
      </p:sp>
      <p:sp>
        <p:nvSpPr>
          <p:cNvPr id="14" name="Text 11"/>
          <p:cNvSpPr/>
          <p:nvPr/>
        </p:nvSpPr>
        <p:spPr>
          <a:xfrm>
            <a:off x="640080" y="4343400"/>
            <a:ext cx="78638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핵심: 공모전을 통한 신사업 PO 발굴 → 용역 계약 연계 → 사업화 추진</a:t>
            </a:r>
            <a:endParaRPr lang="en-US" sz="1300" dirty="0"/>
          </a:p>
        </p:txBody>
      </p:sp>
    </p:spTree>
  </p:cSld>
  <p:clrMapOvr>
    <a:masterClrMapping/>
  </p:clrMapOvr>
</p:sld>
</file>

<file path=ppt/slides/slide3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 name="Slide 3">
    <p:bg>
      <p:bgPr shadeToTitle="0">
        <a:solidFill>
          <a:srgbClr val="f8fa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00b4d8"/>
          </a:solidFill>
          <a:ln/>
        </p:spPr>
        <p:txBody>
          <a:bodyPr anchor="ctr"/>
          <a:p>
            <a:pPr algn="ctr">
              <a:defRPr/>
            </a:pPr>
            <a:endParaRPr lang="ko-KR" altLang="en-US"/>
          </a:p>
        </p:txBody>
      </p:sp>
      <p:pic>
        <p:nvPicPr>
          <p:cNvPr id="3" name="Image 0" descr="preencoded.png"/>
          <p:cNvPicPr>
            <a:picLocks noChangeAspect="1"/>
          </p:cNvPicPr>
          <p:nvPr/>
        </p:nvPicPr>
        <p:blipFill rotWithShape="1">
          <a:blip r:embed="rId3"/>
          <a:stretch>
            <a:fillRect/>
          </a:stretch>
        </p:blipFill>
        <p:spPr>
          <a:xfrm>
            <a:off x="548640" y="365760"/>
            <a:ext cx="365760" cy="36576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1005840" y="320040"/>
            <a:ext cx="5486400" cy="457200"/>
          </a:xfrm>
          <a:prstGeom prst="rect">
            <a:avLst/>
          </a:prstGeom>
          <a:noFill/>
          <a:ln/>
        </p:spPr>
        <p:txBody>
          <a:bodyPr wrap="square" lIns="0" tIns="0" rIns="0" bIns="0" anchor="ctr"/>
          <a:lstStyle/>
          <a:p>
            <a:pPr marL="0" indent="0">
              <a:buNone/>
              <a:defRPr/>
            </a:pPr>
            <a:r>
              <a:rPr lang="en-US" sz="2400" b="1">
                <a:solidFill>
                  <a:srgbClr val="1a2744"/>
                </a:solidFill>
                <a:latin typeface="Arial"/>
                <a:ea typeface="Arial"/>
                <a:cs typeface="Arial"/>
              </a:rPr>
              <a:t>공모전 개요</a:t>
            </a:r>
            <a:endParaRPr lang="en-US" sz="2400"/>
          </a:p>
        </p:txBody>
      </p:sp>
      <p:sp>
        <p:nvSpPr>
          <p:cNvPr id="5" name="Shape 2"/>
          <p:cNvSpPr/>
          <p:nvPr/>
        </p:nvSpPr>
        <p:spPr>
          <a:xfrm>
            <a:off x="457200" y="1051560"/>
            <a:ext cx="2560320" cy="1371600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19050" dir="8100000" algn="bl" rotWithShape="0">
              <a:srgbClr val="000000">
                <a:alpha val="10000"/>
              </a:srgbClr>
            </a:outerShdw>
          </a:effectLst>
        </p:spPr>
        <p:txBody>
          <a:bodyPr anchor="ctr"/>
          <a:p>
            <a:pPr algn="ctr">
              <a:defRPr/>
            </a:pPr>
            <a:endParaRPr lang="ko-KR" altLang="en-US"/>
          </a:p>
        </p:txBody>
      </p:sp>
      <p:sp>
        <p:nvSpPr>
          <p:cNvPr id="6" name="Shape 3"/>
          <p:cNvSpPr/>
          <p:nvPr/>
        </p:nvSpPr>
        <p:spPr>
          <a:xfrm>
            <a:off x="457200" y="1051560"/>
            <a:ext cx="2560320" cy="54864"/>
          </a:xfrm>
          <a:prstGeom prst="rect">
            <a:avLst/>
          </a:prstGeom>
          <a:solidFill>
            <a:srgbClr val="00b4d8"/>
          </a:solidFill>
          <a:ln/>
        </p:spPr>
        <p:txBody>
          <a:bodyPr anchor="ctr"/>
          <a:p>
            <a:pPr algn="ctr">
              <a:defRPr/>
            </a:pPr>
            <a:endParaRPr lang="ko-KR" altLang="en-US"/>
          </a:p>
        </p:txBody>
      </p:sp>
      <p:sp>
        <p:nvSpPr>
          <p:cNvPr id="7" name="Text 4"/>
          <p:cNvSpPr/>
          <p:nvPr/>
        </p:nvSpPr>
        <p:spPr>
          <a:xfrm>
            <a:off x="594360" y="1188720"/>
            <a:ext cx="2286000" cy="320040"/>
          </a:xfrm>
          <a:prstGeom prst="rect">
            <a:avLst/>
          </a:prstGeom>
          <a:noFill/>
          <a:ln/>
        </p:spPr>
        <p:txBody>
          <a:bodyPr wrap="square" lIns="0" tIns="0" rIns="0" bIns="0" anchor="ctr"/>
          <a:lstStyle/>
          <a:p>
            <a:pPr marL="0" indent="0">
              <a:buNone/>
              <a:defRPr/>
            </a:pPr>
            <a:r>
              <a:rPr lang="en-US" sz="1100" b="1">
                <a:solidFill>
                  <a:srgbClr val="00b4d8"/>
                </a:solidFill>
                <a:latin typeface="Arial"/>
                <a:ea typeface="Arial"/>
                <a:cs typeface="Arial"/>
              </a:rPr>
              <a:t>대회명</a:t>
            </a:r>
            <a:endParaRPr lang="en-US" sz="1100"/>
          </a:p>
        </p:txBody>
      </p:sp>
      <p:sp>
        <p:nvSpPr>
          <p:cNvPr id="8" name="Text 5"/>
          <p:cNvSpPr/>
          <p:nvPr/>
        </p:nvSpPr>
        <p:spPr>
          <a:xfrm>
            <a:off x="594360" y="1508760"/>
            <a:ext cx="2286000" cy="822960"/>
          </a:xfrm>
          <a:prstGeom prst="rect">
            <a:avLst/>
          </a:prstGeom>
          <a:noFill/>
          <a:ln/>
        </p:spPr>
        <p:txBody>
          <a:bodyPr wrap="square" lIns="0" tIns="0" rIns="0" bIns="0" anchor="t"/>
          <a:lstStyle/>
          <a:p>
            <a:pPr marL="0" indent="0">
              <a:buNone/>
              <a:defRPr/>
            </a:pPr>
            <a:r>
              <a:rPr lang="en-US" sz="1200">
                <a:solidFill>
                  <a:srgbClr val="1e293b"/>
                </a:solidFill>
                <a:latin typeface="Arial"/>
                <a:ea typeface="Arial"/>
                <a:cs typeface="Arial"/>
              </a:rPr>
              <a:t>CAS:TIS IT 접목</a:t>
            </a:r>
            <a:endParaRPr lang="en-US" sz="1200">
              <a:solidFill>
                <a:srgbClr val="1e293b"/>
              </a:solidFill>
              <a:latin typeface="Arial"/>
              <a:ea typeface="Arial"/>
              <a:cs typeface="Arial"/>
            </a:endParaRPr>
          </a:p>
          <a:p>
            <a:pPr marL="0" indent="0">
              <a:buNone/>
              <a:defRPr/>
            </a:pPr>
            <a:r>
              <a:rPr lang="en-US" sz="1200">
                <a:solidFill>
                  <a:srgbClr val="1e293b"/>
                </a:solidFill>
                <a:latin typeface="Arial"/>
                <a:ea typeface="Arial"/>
                <a:cs typeface="Arial"/>
              </a:rPr>
              <a:t>신사업 발굴 공모전</a:t>
            </a:r>
            <a:endParaRPr lang="en-US" sz="1200"/>
          </a:p>
        </p:txBody>
      </p:sp>
      <p:sp>
        <p:nvSpPr>
          <p:cNvPr id="9" name="Shape 6"/>
          <p:cNvSpPr/>
          <p:nvPr/>
        </p:nvSpPr>
        <p:spPr>
          <a:xfrm>
            <a:off x="3200400" y="1051560"/>
            <a:ext cx="2560320" cy="1371600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19050" dir="8100000" algn="bl" rotWithShape="0">
              <a:srgbClr val="000000">
                <a:alpha val="10000"/>
              </a:srgbClr>
            </a:outerShdw>
          </a:effectLst>
        </p:spPr>
        <p:txBody>
          <a:bodyPr anchor="ctr"/>
          <a:p>
            <a:pPr algn="ctr">
              <a:defRPr/>
            </a:pPr>
            <a:endParaRPr lang="ko-KR" altLang="en-US"/>
          </a:p>
        </p:txBody>
      </p:sp>
      <p:sp>
        <p:nvSpPr>
          <p:cNvPr id="10" name="Shape 7"/>
          <p:cNvSpPr/>
          <p:nvPr/>
        </p:nvSpPr>
        <p:spPr>
          <a:xfrm>
            <a:off x="3200400" y="1051560"/>
            <a:ext cx="2560320" cy="54864"/>
          </a:xfrm>
          <a:prstGeom prst="rect">
            <a:avLst/>
          </a:prstGeom>
          <a:solidFill>
            <a:srgbClr val="00b4d8"/>
          </a:solidFill>
          <a:ln/>
        </p:spPr>
        <p:txBody>
          <a:bodyPr anchor="ctr"/>
          <a:p>
            <a:pPr algn="ctr">
              <a:defRPr/>
            </a:pPr>
            <a:endParaRPr lang="ko-KR" altLang="en-US"/>
          </a:p>
        </p:txBody>
      </p:sp>
      <p:sp>
        <p:nvSpPr>
          <p:cNvPr id="11" name="Text 8"/>
          <p:cNvSpPr/>
          <p:nvPr/>
        </p:nvSpPr>
        <p:spPr>
          <a:xfrm>
            <a:off x="3337560" y="1188720"/>
            <a:ext cx="2286000" cy="320040"/>
          </a:xfrm>
          <a:prstGeom prst="rect">
            <a:avLst/>
          </a:prstGeom>
          <a:noFill/>
          <a:ln/>
        </p:spPr>
        <p:txBody>
          <a:bodyPr wrap="square" lIns="0" tIns="0" rIns="0" bIns="0" anchor="ctr"/>
          <a:lstStyle/>
          <a:p>
            <a:pPr marL="0" indent="0">
              <a:buNone/>
              <a:defRPr/>
            </a:pPr>
            <a:r>
              <a:rPr lang="en-US" sz="1100" b="1">
                <a:solidFill>
                  <a:srgbClr val="00b4d8"/>
                </a:solidFill>
                <a:latin typeface="Arial"/>
                <a:ea typeface="Arial"/>
                <a:cs typeface="Arial"/>
              </a:rPr>
              <a:t>참가 대상</a:t>
            </a:r>
            <a:endParaRPr lang="en-US" sz="1100"/>
          </a:p>
        </p:txBody>
      </p:sp>
      <p:sp>
        <p:nvSpPr>
          <p:cNvPr id="12" name="Text 9"/>
          <p:cNvSpPr/>
          <p:nvPr/>
        </p:nvSpPr>
        <p:spPr>
          <a:xfrm>
            <a:off x="3337560" y="1508760"/>
            <a:ext cx="2286000" cy="822960"/>
          </a:xfrm>
          <a:prstGeom prst="rect">
            <a:avLst/>
          </a:prstGeom>
          <a:noFill/>
          <a:ln/>
        </p:spPr>
        <p:txBody>
          <a:bodyPr wrap="square" lIns="0" tIns="0" rIns="0" bIns="0" anchor="t"/>
          <a:lstStyle/>
          <a:p>
            <a:pPr marL="0" indent="0">
              <a:buNone/>
              <a:defRPr/>
            </a:pPr>
            <a:r>
              <a:rPr lang="en-US" sz="1200">
                <a:solidFill>
                  <a:srgbClr val="1e293b"/>
                </a:solidFill>
                <a:latin typeface="Arial"/>
                <a:ea typeface="Arial"/>
                <a:cs typeface="Arial"/>
              </a:rPr>
              <a:t>예비 창업가, 기획자/PO</a:t>
            </a:r>
            <a:endParaRPr lang="en-US" sz="1200">
              <a:solidFill>
                <a:srgbClr val="1e293b"/>
              </a:solidFill>
              <a:latin typeface="Arial"/>
              <a:ea typeface="Arial"/>
              <a:cs typeface="Arial"/>
            </a:endParaRPr>
          </a:p>
          <a:p>
            <a:pPr marL="0" indent="0">
              <a:buNone/>
              <a:defRPr/>
            </a:pPr>
            <a:r>
              <a:rPr lang="en-US" sz="1200">
                <a:solidFill>
                  <a:srgbClr val="1e293b"/>
                </a:solidFill>
                <a:latin typeface="Arial"/>
                <a:ea typeface="Arial"/>
                <a:cs typeface="Arial"/>
              </a:rPr>
              <a:t>전공·나이·학력·국적 무관</a:t>
            </a:r>
            <a:endParaRPr lang="en-US" sz="1200"/>
          </a:p>
        </p:txBody>
      </p:sp>
      <p:sp>
        <p:nvSpPr>
          <p:cNvPr id="13" name="Shape 10"/>
          <p:cNvSpPr/>
          <p:nvPr/>
        </p:nvSpPr>
        <p:spPr>
          <a:xfrm>
            <a:off x="5943600" y="1051560"/>
            <a:ext cx="2560320" cy="1371600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19050" dir="8100000" algn="bl" rotWithShape="0">
              <a:srgbClr val="000000">
                <a:alpha val="10000"/>
              </a:srgbClr>
            </a:outerShdw>
          </a:effectLst>
        </p:spPr>
        <p:txBody>
          <a:bodyPr anchor="ctr"/>
          <a:p>
            <a:pPr algn="ctr">
              <a:defRPr/>
            </a:pPr>
            <a:endParaRPr lang="ko-KR" altLang="en-US"/>
          </a:p>
        </p:txBody>
      </p:sp>
      <p:sp>
        <p:nvSpPr>
          <p:cNvPr id="14" name="Shape 11"/>
          <p:cNvSpPr/>
          <p:nvPr/>
        </p:nvSpPr>
        <p:spPr>
          <a:xfrm>
            <a:off x="5943600" y="1051560"/>
            <a:ext cx="2560320" cy="54864"/>
          </a:xfrm>
          <a:prstGeom prst="rect">
            <a:avLst/>
          </a:prstGeom>
          <a:solidFill>
            <a:srgbClr val="00b4d8"/>
          </a:solidFill>
          <a:ln/>
        </p:spPr>
        <p:txBody>
          <a:bodyPr anchor="ctr"/>
          <a:p>
            <a:pPr algn="ctr">
              <a:defRPr/>
            </a:pPr>
            <a:endParaRPr lang="ko-KR" altLang="en-US"/>
          </a:p>
        </p:txBody>
      </p:sp>
      <p:sp>
        <p:nvSpPr>
          <p:cNvPr id="15" name="Text 12"/>
          <p:cNvSpPr/>
          <p:nvPr/>
        </p:nvSpPr>
        <p:spPr>
          <a:xfrm>
            <a:off x="6080760" y="1188720"/>
            <a:ext cx="2286000" cy="320040"/>
          </a:xfrm>
          <a:prstGeom prst="rect">
            <a:avLst/>
          </a:prstGeom>
          <a:noFill/>
          <a:ln/>
        </p:spPr>
        <p:txBody>
          <a:bodyPr wrap="square" lIns="0" tIns="0" rIns="0" bIns="0" anchor="ctr"/>
          <a:lstStyle/>
          <a:p>
            <a:pPr marL="0" indent="0">
              <a:buNone/>
              <a:defRPr/>
            </a:pPr>
            <a:r>
              <a:rPr lang="en-US" sz="1100" b="1">
                <a:solidFill>
                  <a:srgbClr val="00b4d8"/>
                </a:solidFill>
                <a:latin typeface="Arial"/>
                <a:ea typeface="Arial"/>
                <a:cs typeface="Arial"/>
              </a:rPr>
              <a:t>공모 분야</a:t>
            </a:r>
            <a:endParaRPr lang="en-US" sz="1100"/>
          </a:p>
        </p:txBody>
      </p:sp>
      <p:sp>
        <p:nvSpPr>
          <p:cNvPr id="16" name="Text 13"/>
          <p:cNvSpPr/>
          <p:nvPr/>
        </p:nvSpPr>
        <p:spPr>
          <a:xfrm>
            <a:off x="6080760" y="1508760"/>
            <a:ext cx="2286000" cy="822960"/>
          </a:xfrm>
          <a:prstGeom prst="rect">
            <a:avLst/>
          </a:prstGeom>
          <a:noFill/>
          <a:ln/>
        </p:spPr>
        <p:txBody>
          <a:bodyPr wrap="square" lIns="0" tIns="0" rIns="0" bIns="0" anchor="t"/>
          <a:lstStyle/>
          <a:p>
            <a:pPr marL="0" indent="0">
              <a:buNone/>
              <a:defRPr/>
            </a:pPr>
            <a:r>
              <a:rPr lang="en-US" sz="1200">
                <a:solidFill>
                  <a:srgbClr val="1e293b"/>
                </a:solidFill>
                <a:latin typeface="Arial"/>
                <a:ea typeface="Arial"/>
                <a:cs typeface="Arial"/>
              </a:rPr>
              <a:t>IT 접목 가능한</a:t>
            </a:r>
            <a:endParaRPr lang="en-US" sz="1200">
              <a:solidFill>
                <a:srgbClr val="1e293b"/>
              </a:solidFill>
              <a:latin typeface="Arial"/>
              <a:ea typeface="Arial"/>
              <a:cs typeface="Arial"/>
            </a:endParaRPr>
          </a:p>
          <a:p>
            <a:pPr marL="0" indent="0">
              <a:buNone/>
              <a:defRPr/>
            </a:pPr>
            <a:r>
              <a:rPr lang="en-US" sz="1200">
                <a:solidFill>
                  <a:srgbClr val="1e293b"/>
                </a:solidFill>
                <a:latin typeface="Arial"/>
                <a:ea typeface="Arial"/>
                <a:cs typeface="Arial"/>
              </a:rPr>
              <a:t>신사업 전 분야</a:t>
            </a:r>
            <a:endParaRPr lang="en-US" sz="1200"/>
          </a:p>
        </p:txBody>
      </p:sp>
      <p:sp>
        <p:nvSpPr>
          <p:cNvPr id="17" name="Shape 14"/>
          <p:cNvSpPr/>
          <p:nvPr/>
        </p:nvSpPr>
        <p:spPr>
          <a:xfrm>
            <a:off x="457200" y="2743200"/>
            <a:ext cx="2560320" cy="1371600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19050" dir="8100000" algn="bl" rotWithShape="0">
              <a:srgbClr val="000000">
                <a:alpha val="10000"/>
              </a:srgbClr>
            </a:outerShdw>
          </a:effectLst>
        </p:spPr>
        <p:txBody>
          <a:bodyPr anchor="ctr"/>
          <a:p>
            <a:pPr algn="ctr">
              <a:defRPr/>
            </a:pPr>
            <a:endParaRPr lang="ko-KR" altLang="en-US"/>
          </a:p>
        </p:txBody>
      </p:sp>
      <p:sp>
        <p:nvSpPr>
          <p:cNvPr id="18" name="Shape 15"/>
          <p:cNvSpPr/>
          <p:nvPr/>
        </p:nvSpPr>
        <p:spPr>
          <a:xfrm>
            <a:off x="457200" y="2743200"/>
            <a:ext cx="2560320" cy="54864"/>
          </a:xfrm>
          <a:prstGeom prst="rect">
            <a:avLst/>
          </a:prstGeom>
          <a:solidFill>
            <a:srgbClr val="00b4d8"/>
          </a:solidFill>
          <a:ln/>
        </p:spPr>
        <p:txBody>
          <a:bodyPr anchor="ctr"/>
          <a:p>
            <a:pPr algn="ctr">
              <a:defRPr/>
            </a:pPr>
            <a:endParaRPr lang="ko-KR" altLang="en-US"/>
          </a:p>
        </p:txBody>
      </p:sp>
      <p:sp>
        <p:nvSpPr>
          <p:cNvPr id="19" name="Text 16"/>
          <p:cNvSpPr/>
          <p:nvPr/>
        </p:nvSpPr>
        <p:spPr>
          <a:xfrm>
            <a:off x="594360" y="2880360"/>
            <a:ext cx="2286000" cy="320040"/>
          </a:xfrm>
          <a:prstGeom prst="rect">
            <a:avLst/>
          </a:prstGeom>
          <a:noFill/>
          <a:ln/>
        </p:spPr>
        <p:txBody>
          <a:bodyPr wrap="square" lIns="0" tIns="0" rIns="0" bIns="0" anchor="ctr"/>
          <a:lstStyle/>
          <a:p>
            <a:pPr marL="0" indent="0">
              <a:buNone/>
              <a:defRPr/>
            </a:pPr>
            <a:r>
              <a:rPr lang="en-US" sz="1100" b="1">
                <a:solidFill>
                  <a:srgbClr val="00b4d8"/>
                </a:solidFill>
                <a:latin typeface="Arial"/>
                <a:ea typeface="Arial"/>
                <a:cs typeface="Arial"/>
              </a:rPr>
              <a:t>제출 양식</a:t>
            </a:r>
            <a:endParaRPr lang="en-US" sz="1100"/>
          </a:p>
        </p:txBody>
      </p:sp>
      <p:sp>
        <p:nvSpPr>
          <p:cNvPr id="20" name="Text 17"/>
          <p:cNvSpPr/>
          <p:nvPr/>
        </p:nvSpPr>
        <p:spPr>
          <a:xfrm>
            <a:off x="594360" y="3200400"/>
            <a:ext cx="2286000" cy="822960"/>
          </a:xfrm>
          <a:prstGeom prst="rect">
            <a:avLst/>
          </a:prstGeom>
          <a:noFill/>
          <a:ln/>
        </p:spPr>
        <p:txBody>
          <a:bodyPr wrap="square" lIns="0" tIns="0" rIns="0" bIns="0" anchor="t"/>
          <a:lstStyle/>
          <a:p>
            <a:pPr marL="0" indent="0">
              <a:buNone/>
              <a:defRPr/>
            </a:pPr>
            <a:r>
              <a:rPr lang="en-US" sz="1200">
                <a:solidFill>
                  <a:srgbClr val="1e293b"/>
                </a:solidFill>
                <a:latin typeface="Arial"/>
                <a:ea typeface="Arial"/>
                <a:cs typeface="Arial"/>
              </a:rPr>
              <a:t>사업</a:t>
            </a:r>
            <a:r>
              <a:rPr lang="ko-KR" altLang="en-US" sz="1200">
                <a:solidFill>
                  <a:srgbClr val="1e293b"/>
                </a:solidFill>
                <a:latin typeface="Arial"/>
                <a:ea typeface="Arial"/>
                <a:cs typeface="Arial"/>
              </a:rPr>
              <a:t>제안</a:t>
            </a:r>
            <a:r>
              <a:rPr lang="en-US" sz="1200">
                <a:solidFill>
                  <a:srgbClr val="1e293b"/>
                </a:solidFill>
                <a:latin typeface="Arial"/>
                <a:ea typeface="Arial"/>
                <a:cs typeface="Arial"/>
              </a:rPr>
              <a:t>서 (PPT)</a:t>
            </a:r>
            <a:endParaRPr lang="en-US" sz="1200">
              <a:solidFill>
                <a:srgbClr val="1e293b"/>
              </a:solidFill>
              <a:latin typeface="Arial"/>
              <a:ea typeface="Arial"/>
              <a:cs typeface="Arial"/>
            </a:endParaRPr>
          </a:p>
          <a:p>
            <a:pPr marL="0" indent="0">
              <a:buNone/>
              <a:defRPr/>
            </a:pPr>
            <a:r>
              <a:rPr lang="en-US" sz="1200">
                <a:solidFill>
                  <a:srgbClr val="1e293b"/>
                </a:solidFill>
                <a:latin typeface="Arial"/>
                <a:ea typeface="Arial"/>
                <a:cs typeface="Arial"/>
              </a:rPr>
              <a:t>참가신청서·동의서</a:t>
            </a:r>
            <a:endParaRPr lang="en-US" sz="1200"/>
          </a:p>
        </p:txBody>
      </p:sp>
      <p:sp>
        <p:nvSpPr>
          <p:cNvPr id="21" name="Shape 18"/>
          <p:cNvSpPr/>
          <p:nvPr/>
        </p:nvSpPr>
        <p:spPr>
          <a:xfrm>
            <a:off x="3200400" y="2743200"/>
            <a:ext cx="2560320" cy="1371600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19050" dir="8100000" algn="bl" rotWithShape="0">
              <a:srgbClr val="000000">
                <a:alpha val="10000"/>
              </a:srgbClr>
            </a:outerShdw>
          </a:effectLst>
        </p:spPr>
        <p:txBody>
          <a:bodyPr anchor="ctr"/>
          <a:p>
            <a:pPr algn="ctr">
              <a:defRPr/>
            </a:pPr>
            <a:endParaRPr lang="ko-KR" altLang="en-US"/>
          </a:p>
        </p:txBody>
      </p:sp>
      <p:sp>
        <p:nvSpPr>
          <p:cNvPr id="22" name="Shape 19"/>
          <p:cNvSpPr/>
          <p:nvPr/>
        </p:nvSpPr>
        <p:spPr>
          <a:xfrm>
            <a:off x="3200400" y="2743200"/>
            <a:ext cx="2560320" cy="54864"/>
          </a:xfrm>
          <a:prstGeom prst="rect">
            <a:avLst/>
          </a:prstGeom>
          <a:solidFill>
            <a:srgbClr val="00b4d8"/>
          </a:solidFill>
          <a:ln/>
        </p:spPr>
        <p:txBody>
          <a:bodyPr anchor="ctr"/>
          <a:p>
            <a:pPr algn="ctr">
              <a:defRPr/>
            </a:pPr>
            <a:endParaRPr lang="ko-KR" altLang="en-US"/>
          </a:p>
        </p:txBody>
      </p:sp>
      <p:sp>
        <p:nvSpPr>
          <p:cNvPr id="23" name="Text 20"/>
          <p:cNvSpPr/>
          <p:nvPr/>
        </p:nvSpPr>
        <p:spPr>
          <a:xfrm>
            <a:off x="3337560" y="2880360"/>
            <a:ext cx="2286000" cy="320040"/>
          </a:xfrm>
          <a:prstGeom prst="rect">
            <a:avLst/>
          </a:prstGeom>
          <a:noFill/>
          <a:ln/>
        </p:spPr>
        <p:txBody>
          <a:bodyPr wrap="square" lIns="0" tIns="0" rIns="0" bIns="0" anchor="ctr"/>
          <a:lstStyle/>
          <a:p>
            <a:pPr marL="0" indent="0">
              <a:buNone/>
              <a:defRPr/>
            </a:pPr>
            <a:r>
              <a:rPr lang="en-US" sz="1100" b="1">
                <a:solidFill>
                  <a:srgbClr val="00b4d8"/>
                </a:solidFill>
                <a:latin typeface="Arial"/>
                <a:ea typeface="Arial"/>
                <a:cs typeface="Arial"/>
              </a:rPr>
              <a:t>심사 방식</a:t>
            </a:r>
            <a:endParaRPr lang="en-US" sz="1100"/>
          </a:p>
        </p:txBody>
      </p:sp>
      <p:sp>
        <p:nvSpPr>
          <p:cNvPr id="24" name="Text 21"/>
          <p:cNvSpPr/>
          <p:nvPr/>
        </p:nvSpPr>
        <p:spPr>
          <a:xfrm>
            <a:off x="3337560" y="3200400"/>
            <a:ext cx="2286000" cy="822960"/>
          </a:xfrm>
          <a:prstGeom prst="rect">
            <a:avLst/>
          </a:prstGeom>
          <a:noFill/>
          <a:ln/>
        </p:spPr>
        <p:txBody>
          <a:bodyPr wrap="square" lIns="0" tIns="0" rIns="0" bIns="0" anchor="t"/>
          <a:lstStyle/>
          <a:p>
            <a:pPr marL="0" indent="0">
              <a:buNone/>
              <a:defRPr/>
            </a:pPr>
            <a:r>
              <a:rPr lang="en-US" sz="1200">
                <a:solidFill>
                  <a:srgbClr val="1e293b"/>
                </a:solidFill>
                <a:latin typeface="Arial"/>
                <a:ea typeface="Arial"/>
                <a:cs typeface="Arial"/>
              </a:rPr>
              <a:t>1차 서류심사</a:t>
            </a:r>
            <a:endParaRPr lang="en-US" sz="1200">
              <a:solidFill>
                <a:srgbClr val="1e293b"/>
              </a:solidFill>
              <a:latin typeface="Arial"/>
              <a:ea typeface="Arial"/>
              <a:cs typeface="Arial"/>
            </a:endParaRPr>
          </a:p>
          <a:p>
            <a:pPr marL="0" indent="0">
              <a:buNone/>
              <a:defRPr/>
            </a:pPr>
            <a:r>
              <a:rPr lang="en-US" sz="1200">
                <a:solidFill>
                  <a:srgbClr val="1e293b"/>
                </a:solidFill>
                <a:latin typeface="Arial"/>
                <a:ea typeface="Arial"/>
                <a:cs typeface="Arial"/>
              </a:rPr>
              <a:t>2차 ZOOM 발표+질의응답</a:t>
            </a:r>
            <a:endParaRPr lang="en-US" sz="1200"/>
          </a:p>
        </p:txBody>
      </p:sp>
      <p:sp>
        <p:nvSpPr>
          <p:cNvPr id="25" name="Shape 22"/>
          <p:cNvSpPr/>
          <p:nvPr/>
        </p:nvSpPr>
        <p:spPr>
          <a:xfrm>
            <a:off x="5943600" y="2743200"/>
            <a:ext cx="2560320" cy="1371600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19050" dir="8100000" algn="bl" rotWithShape="0">
              <a:srgbClr val="000000">
                <a:alpha val="10000"/>
              </a:srgbClr>
            </a:outerShdw>
          </a:effectLst>
        </p:spPr>
        <p:txBody>
          <a:bodyPr anchor="ctr"/>
          <a:p>
            <a:pPr algn="ctr">
              <a:defRPr/>
            </a:pPr>
            <a:endParaRPr lang="ko-KR" altLang="en-US"/>
          </a:p>
        </p:txBody>
      </p:sp>
      <p:sp>
        <p:nvSpPr>
          <p:cNvPr id="26" name="Shape 23"/>
          <p:cNvSpPr/>
          <p:nvPr/>
        </p:nvSpPr>
        <p:spPr>
          <a:xfrm>
            <a:off x="5943600" y="2743200"/>
            <a:ext cx="2560320" cy="54864"/>
          </a:xfrm>
          <a:prstGeom prst="rect">
            <a:avLst/>
          </a:prstGeom>
          <a:solidFill>
            <a:srgbClr val="00b4d8"/>
          </a:solidFill>
          <a:ln/>
        </p:spPr>
        <p:txBody>
          <a:bodyPr anchor="ctr"/>
          <a:p>
            <a:pPr algn="ctr">
              <a:defRPr/>
            </a:pPr>
            <a:endParaRPr lang="ko-KR" altLang="en-US"/>
          </a:p>
        </p:txBody>
      </p:sp>
      <p:sp>
        <p:nvSpPr>
          <p:cNvPr id="27" name="Text 24"/>
          <p:cNvSpPr/>
          <p:nvPr/>
        </p:nvSpPr>
        <p:spPr>
          <a:xfrm>
            <a:off x="6080760" y="2880360"/>
            <a:ext cx="2286000" cy="320040"/>
          </a:xfrm>
          <a:prstGeom prst="rect">
            <a:avLst/>
          </a:prstGeom>
          <a:noFill/>
          <a:ln/>
        </p:spPr>
        <p:txBody>
          <a:bodyPr wrap="square" lIns="0" tIns="0" rIns="0" bIns="0" anchor="ctr"/>
          <a:lstStyle/>
          <a:p>
            <a:pPr marL="0" indent="0">
              <a:buNone/>
              <a:defRPr/>
            </a:pPr>
            <a:r>
              <a:rPr lang="en-US" sz="1100" b="1">
                <a:solidFill>
                  <a:srgbClr val="00b4d8"/>
                </a:solidFill>
                <a:latin typeface="Arial"/>
                <a:ea typeface="Arial"/>
                <a:cs typeface="Arial"/>
              </a:rPr>
              <a:t>문의처</a:t>
            </a:r>
            <a:endParaRPr lang="en-US" sz="1100"/>
          </a:p>
        </p:txBody>
      </p:sp>
      <p:sp>
        <p:nvSpPr>
          <p:cNvPr id="28" name="Text 25"/>
          <p:cNvSpPr/>
          <p:nvPr/>
        </p:nvSpPr>
        <p:spPr>
          <a:xfrm>
            <a:off x="6080760" y="3200400"/>
            <a:ext cx="2286000" cy="822960"/>
          </a:xfrm>
          <a:prstGeom prst="rect">
            <a:avLst/>
          </a:prstGeom>
          <a:noFill/>
          <a:ln/>
        </p:spPr>
        <p:txBody>
          <a:bodyPr wrap="square" lIns="0" tIns="0" rIns="0" bIns="0" anchor="t"/>
          <a:lstStyle/>
          <a:p>
            <a:pPr marL="0" indent="0">
              <a:buNone/>
              <a:defRPr/>
            </a:pPr>
            <a:r>
              <a:rPr lang="en-US" sz="1200">
                <a:solidFill>
                  <a:srgbClr val="1e293b"/>
                </a:solidFill>
                <a:latin typeface="Arial"/>
                <a:ea typeface="Arial"/>
                <a:cs typeface="Arial"/>
              </a:rPr>
              <a:t>김경송 (kskim@castis.com)</a:t>
            </a:r>
            <a:endParaRPr lang="en-US" sz="1200">
              <a:solidFill>
                <a:srgbClr val="1e293b"/>
              </a:solidFill>
              <a:latin typeface="Arial"/>
              <a:ea typeface="Arial"/>
              <a:cs typeface="Arial"/>
            </a:endParaRPr>
          </a:p>
          <a:p>
            <a:pPr marL="0" indent="0">
              <a:buNone/>
              <a:defRPr/>
            </a:pPr>
            <a:r>
              <a:rPr lang="en-US" sz="1200">
                <a:solidFill>
                  <a:srgbClr val="1e293b"/>
                </a:solidFill>
                <a:latin typeface="Arial"/>
                <a:ea typeface="Arial"/>
                <a:cs typeface="Arial"/>
              </a:rPr>
              <a:t>어하림 (eo612@castis.com)</a:t>
            </a:r>
            <a:endParaRPr lang="en-US" sz="1200"/>
          </a:p>
        </p:txBody>
      </p:sp>
      <p:sp>
        <p:nvSpPr>
          <p:cNvPr id="29" name="Shape 26"/>
          <p:cNvSpPr/>
          <p:nvPr/>
        </p:nvSpPr>
        <p:spPr>
          <a:xfrm>
            <a:off x="457200" y="4343400"/>
            <a:ext cx="8229600" cy="594360"/>
          </a:xfrm>
          <a:prstGeom prst="rect">
            <a:avLst/>
          </a:prstGeom>
          <a:solidFill>
            <a:srgbClr val="1a2744"/>
          </a:solidFill>
          <a:ln/>
        </p:spPr>
        <p:txBody>
          <a:bodyPr anchor="ctr"/>
          <a:p>
            <a:pPr algn="ctr">
              <a:defRPr/>
            </a:pPr>
            <a:endParaRPr lang="ko-KR" altLang="en-US"/>
          </a:p>
        </p:txBody>
      </p:sp>
      <p:sp>
        <p:nvSpPr>
          <p:cNvPr id="30" name="Text 27"/>
          <p:cNvSpPr/>
          <p:nvPr/>
        </p:nvSpPr>
        <p:spPr>
          <a:xfrm>
            <a:off x="640080" y="4343400"/>
            <a:ext cx="7863840" cy="594360"/>
          </a:xfrm>
          <a:prstGeom prst="rect">
            <a:avLst/>
          </a:prstGeom>
          <a:noFill/>
          <a:ln/>
        </p:spPr>
        <p:txBody>
          <a:bodyPr wrap="square" anchor="ctr"/>
          <a:lstStyle/>
          <a:p>
            <a:pPr marL="0" indent="0">
              <a:buNone/>
              <a:defRPr/>
            </a:pPr>
            <a:r>
              <a:rPr lang="en-US" sz="1100" b="1">
                <a:solidFill>
                  <a:srgbClr val="1a2744"/>
                </a:solidFill>
                <a:latin typeface="Arial"/>
                <a:ea typeface="Arial"/>
                <a:cs typeface="Arial"/>
              </a:rPr>
              <a:t>참여작 예시: </a:t>
            </a:r>
            <a:r>
              <a:rPr lang="en-US" sz="1100">
                <a:solidFill>
                  <a:srgbClr val="64748b"/>
                </a:solidFill>
                <a:latin typeface="Arial"/>
                <a:ea typeface="Arial"/>
                <a:cs typeface="Arial"/>
              </a:rPr>
              <a:t>반려동물 입양·등록·케어를 통합한 ONEPASS 앱 플랫폼 사업</a:t>
            </a:r>
            <a:endParaRPr lang="en-US" sz="110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slides/slide4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 name="Slide 4">
    <p:bg>
      <p:bgPr shadeToTitle="0">
        <a:solidFill>
          <a:srgbClr val="f8fa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00b4d8"/>
          </a:solidFill>
          <a:ln/>
        </p:spPr>
        <p:txBody>
          <a:bodyPr anchor="ctr"/>
          <a:p>
            <a:pPr algn="ctr">
              <a:defRPr/>
            </a:pPr>
            <a:endParaRPr lang="ko-KR" altLang="en-US"/>
          </a:p>
        </p:txBody>
      </p:sp>
      <p:pic>
        <p:nvPicPr>
          <p:cNvPr id="3" name="Image 0" descr="preencoded.png"/>
          <p:cNvPicPr>
            <a:picLocks noChangeAspect="1"/>
          </p:cNvPicPr>
          <p:nvPr/>
        </p:nvPicPr>
        <p:blipFill rotWithShape="1">
          <a:blip r:embed="rId3"/>
          <a:stretch>
            <a:fillRect/>
          </a:stretch>
        </p:blipFill>
        <p:spPr>
          <a:xfrm>
            <a:off x="548640" y="365760"/>
            <a:ext cx="365760" cy="36576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1005840" y="320040"/>
            <a:ext cx="5486400" cy="457200"/>
          </a:xfrm>
          <a:prstGeom prst="rect">
            <a:avLst/>
          </a:prstGeom>
          <a:noFill/>
          <a:ln/>
        </p:spPr>
        <p:txBody>
          <a:bodyPr wrap="square" lIns="0" tIns="0" rIns="0" bIns="0" anchor="ctr"/>
          <a:lstStyle/>
          <a:p>
            <a:pPr marL="0" indent="0">
              <a:buNone/>
              <a:defRPr/>
            </a:pPr>
            <a:r>
              <a:rPr lang="en-US" sz="2400" b="1">
                <a:solidFill>
                  <a:srgbClr val="1a2744"/>
                </a:solidFill>
                <a:latin typeface="Arial"/>
                <a:ea typeface="Arial"/>
                <a:cs typeface="Arial"/>
              </a:rPr>
              <a:t>추진 일정 (안)</a:t>
            </a:r>
            <a:endParaRPr lang="en-US" sz="2400"/>
          </a:p>
        </p:txBody>
      </p:sp>
      <p:sp>
        <p:nvSpPr>
          <p:cNvPr id="5" name="Shape 2"/>
          <p:cNvSpPr/>
          <p:nvPr/>
        </p:nvSpPr>
        <p:spPr>
          <a:xfrm>
            <a:off x="457200" y="1005840"/>
            <a:ext cx="8229600" cy="457200"/>
          </a:xfrm>
          <a:prstGeom prst="rect">
            <a:avLst/>
          </a:prstGeom>
          <a:solidFill>
            <a:srgbClr val="fef3c7"/>
          </a:solidFill>
          <a:ln/>
        </p:spPr>
        <p:txBody>
          <a:bodyPr anchor="ctr"/>
          <a:p>
            <a:pPr algn="ctr">
              <a:defRPr/>
            </a:pPr>
            <a:endParaRPr lang="ko-KR" altLang="en-US"/>
          </a:p>
        </p:txBody>
      </p:sp>
      <p:sp>
        <p:nvSpPr>
          <p:cNvPr id="6" name="Shape 3"/>
          <p:cNvSpPr/>
          <p:nvPr/>
        </p:nvSpPr>
        <p:spPr>
          <a:xfrm>
            <a:off x="457200" y="1005840"/>
            <a:ext cx="73152" cy="457200"/>
          </a:xfrm>
          <a:prstGeom prst="rect">
            <a:avLst/>
          </a:prstGeom>
          <a:solidFill>
            <a:srgbClr val="d97706"/>
          </a:solidFill>
          <a:ln/>
        </p:spPr>
        <p:txBody>
          <a:bodyPr anchor="ctr"/>
          <a:p>
            <a:pPr algn="ctr">
              <a:defRPr/>
            </a:pPr>
            <a:endParaRPr lang="ko-KR" altLang="en-US"/>
          </a:p>
        </p:txBody>
      </p:sp>
      <p:sp>
        <p:nvSpPr>
          <p:cNvPr id="7" name="Text 4"/>
          <p:cNvSpPr/>
          <p:nvPr/>
        </p:nvSpPr>
        <p:spPr>
          <a:xfrm>
            <a:off x="731520" y="1005840"/>
            <a:ext cx="7589520" cy="457200"/>
          </a:xfrm>
          <a:prstGeom prst="rect">
            <a:avLst/>
          </a:prstGeom>
          <a:noFill/>
          <a:ln/>
        </p:spPr>
        <p:txBody>
          <a:bodyPr wrap="square" anchor="ctr"/>
          <a:lstStyle/>
          <a:p>
            <a:pPr marL="0" indent="0">
              <a:buNone/>
              <a:defRPr/>
            </a:pPr>
            <a:r>
              <a:rPr lang="en-US" sz="1200" b="1">
                <a:solidFill>
                  <a:srgbClr val="78350f"/>
                </a:solidFill>
                <a:latin typeface="Arial"/>
                <a:ea typeface="Arial"/>
                <a:cs typeface="Arial"/>
              </a:rPr>
              <a:t>※ 아래 일정은 확정 전 안(案)이며, 추후 조정될 수 있습니다.</a:t>
            </a:r>
            <a:endParaRPr lang="en-US" sz="1200"/>
          </a:p>
        </p:txBody>
      </p:sp>
      <p:sp>
        <p:nvSpPr>
          <p:cNvPr id="8" name="Shape 5"/>
          <p:cNvSpPr/>
          <p:nvPr/>
        </p:nvSpPr>
        <p:spPr>
          <a:xfrm>
            <a:off x="731520" y="1828800"/>
            <a:ext cx="502920" cy="502920"/>
          </a:xfrm>
          <a:prstGeom prst="ellipse">
            <a:avLst/>
          </a:prstGeom>
          <a:solidFill>
            <a:srgbClr val="00b4d8"/>
          </a:solidFill>
          <a:ln/>
        </p:spPr>
        <p:txBody>
          <a:bodyPr anchor="ctr"/>
          <a:p>
            <a:pPr algn="ctr">
              <a:defRPr/>
            </a:pPr>
            <a:endParaRPr lang="ko-KR" altLang="en-US"/>
          </a:p>
        </p:txBody>
      </p:sp>
      <p:sp>
        <p:nvSpPr>
          <p:cNvPr id="9" name="Text 6"/>
          <p:cNvSpPr/>
          <p:nvPr/>
        </p:nvSpPr>
        <p:spPr>
          <a:xfrm>
            <a:off x="731520" y="1828800"/>
            <a:ext cx="502920" cy="502920"/>
          </a:xfrm>
          <a:prstGeom prst="rect">
            <a:avLst/>
          </a:prstGeom>
          <a:noFill/>
          <a:ln/>
        </p:spPr>
        <p:txBody>
          <a:bodyPr wrap="square" anchor="ctr"/>
          <a:lstStyle/>
          <a:p>
            <a:pPr marL="0" indent="0" algn="ctr">
              <a:buNone/>
              <a:defRPr/>
            </a:pPr>
            <a:r>
              <a:rPr lang="en-US" sz="16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01</a:t>
            </a:r>
            <a:endParaRPr lang="en-US" sz="1600"/>
          </a:p>
        </p:txBody>
      </p:sp>
      <p:sp>
        <p:nvSpPr>
          <p:cNvPr id="10" name="Shape 7"/>
          <p:cNvSpPr/>
          <p:nvPr/>
        </p:nvSpPr>
        <p:spPr>
          <a:xfrm>
            <a:off x="960120" y="2331720"/>
            <a:ext cx="36576" cy="320040"/>
          </a:xfrm>
          <a:prstGeom prst="rect">
            <a:avLst/>
          </a:prstGeom>
          <a:solidFill>
            <a:srgbClr val="e2e8f0"/>
          </a:solidFill>
          <a:ln/>
        </p:spPr>
        <p:txBody>
          <a:bodyPr anchor="ctr"/>
          <a:p>
            <a:pPr algn="ctr">
              <a:defRPr/>
            </a:pPr>
            <a:endParaRPr lang="ko-KR" altLang="en-US"/>
          </a:p>
        </p:txBody>
      </p:sp>
      <p:sp>
        <p:nvSpPr>
          <p:cNvPr id="11" name="Shape 8"/>
          <p:cNvSpPr/>
          <p:nvPr/>
        </p:nvSpPr>
        <p:spPr>
          <a:xfrm>
            <a:off x="1554480" y="1783080"/>
            <a:ext cx="6858000" cy="594360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19050" dir="8100000" algn="bl" rotWithShape="0">
              <a:srgbClr val="000000">
                <a:alpha val="10000"/>
              </a:srgbClr>
            </a:outerShdw>
          </a:effectLst>
        </p:spPr>
        <p:txBody>
          <a:bodyPr anchor="ctr"/>
          <a:p>
            <a:pPr algn="ctr">
              <a:defRPr/>
            </a:pPr>
            <a:endParaRPr lang="ko-KR" altLang="en-US"/>
          </a:p>
        </p:txBody>
      </p:sp>
      <p:sp>
        <p:nvSpPr>
          <p:cNvPr id="12" name="Shape 9"/>
          <p:cNvSpPr/>
          <p:nvPr/>
        </p:nvSpPr>
        <p:spPr>
          <a:xfrm>
            <a:off x="1554480" y="1783080"/>
            <a:ext cx="54864" cy="594360"/>
          </a:xfrm>
          <a:prstGeom prst="rect">
            <a:avLst/>
          </a:prstGeom>
          <a:solidFill>
            <a:srgbClr val="00b4d8"/>
          </a:solidFill>
          <a:ln/>
        </p:spPr>
        <p:txBody>
          <a:bodyPr anchor="ctr"/>
          <a:p>
            <a:pPr algn="ctr">
              <a:defRPr/>
            </a:pPr>
            <a:endParaRPr lang="ko-KR" altLang="en-US"/>
          </a:p>
        </p:txBody>
      </p:sp>
      <p:sp>
        <p:nvSpPr>
          <p:cNvPr id="13" name="Text 10"/>
          <p:cNvSpPr/>
          <p:nvPr/>
        </p:nvSpPr>
        <p:spPr>
          <a:xfrm>
            <a:off x="1828800" y="1783080"/>
            <a:ext cx="2286000" cy="594360"/>
          </a:xfrm>
          <a:prstGeom prst="rect">
            <a:avLst/>
          </a:prstGeom>
          <a:noFill/>
          <a:ln/>
        </p:spPr>
        <p:txBody>
          <a:bodyPr wrap="square" lIns="0" tIns="0" rIns="0" bIns="0" anchor="ctr"/>
          <a:lstStyle/>
          <a:p>
            <a:pPr marL="0" indent="0">
              <a:buNone/>
              <a:defRPr/>
            </a:pPr>
            <a:r>
              <a:rPr lang="en-US" sz="1400" b="1">
                <a:solidFill>
                  <a:srgbClr val="1e293b"/>
                </a:solidFill>
                <a:latin typeface="Arial"/>
                <a:ea typeface="Arial"/>
                <a:cs typeface="Arial"/>
              </a:rPr>
              <a:t>접수 기간</a:t>
            </a:r>
            <a:endParaRPr lang="en-US" sz="1400"/>
          </a:p>
        </p:txBody>
      </p:sp>
      <p:sp>
        <p:nvSpPr>
          <p:cNvPr id="14" name="Text 11"/>
          <p:cNvSpPr/>
          <p:nvPr/>
        </p:nvSpPr>
        <p:spPr>
          <a:xfrm>
            <a:off x="4572000" y="1783080"/>
            <a:ext cx="3474720" cy="594360"/>
          </a:xfrm>
          <a:prstGeom prst="rect">
            <a:avLst/>
          </a:prstGeom>
          <a:noFill/>
          <a:ln/>
        </p:spPr>
        <p:txBody>
          <a:bodyPr wrap="square" lIns="0" tIns="0" rIns="0" bIns="0" anchor="ctr"/>
          <a:lstStyle/>
          <a:p>
            <a:pPr marL="0" indent="0" algn="r">
              <a:buNone/>
              <a:defRPr/>
            </a:pPr>
            <a:r>
              <a:rPr lang="en-US" altLang="ko-KR" sz="1300">
                <a:solidFill>
                  <a:srgbClr val="64748b"/>
                </a:solidFill>
                <a:latin typeface="Arial"/>
                <a:ea typeface="Arial"/>
                <a:cs typeface="Arial"/>
              </a:rPr>
              <a:t>~2026.03.31</a:t>
            </a:r>
            <a:r>
              <a:rPr lang="en-US" sz="1300">
                <a:solidFill>
                  <a:srgbClr val="64748b"/>
                </a:solidFill>
                <a:latin typeface="Arial"/>
                <a:ea typeface="Arial"/>
                <a:cs typeface="Arial"/>
              </a:rPr>
              <a:t> </a:t>
            </a:r>
            <a:endParaRPr lang="en-US" sz="1300">
              <a:solidFill>
                <a:srgbClr val="64748b"/>
              </a:solidFill>
              <a:latin typeface="Arial"/>
              <a:ea typeface="Arial"/>
              <a:cs typeface="Arial"/>
            </a:endParaRPr>
          </a:p>
        </p:txBody>
      </p:sp>
      <p:sp>
        <p:nvSpPr>
          <p:cNvPr id="15" name="Shape 12"/>
          <p:cNvSpPr/>
          <p:nvPr/>
        </p:nvSpPr>
        <p:spPr>
          <a:xfrm>
            <a:off x="731520" y="2606040"/>
            <a:ext cx="502920" cy="502920"/>
          </a:xfrm>
          <a:prstGeom prst="ellipse">
            <a:avLst/>
          </a:prstGeom>
          <a:solidFill>
            <a:srgbClr val="0891b2"/>
          </a:solidFill>
          <a:ln/>
        </p:spPr>
        <p:txBody>
          <a:bodyPr anchor="ctr"/>
          <a:p>
            <a:pPr algn="ctr">
              <a:defRPr/>
            </a:pPr>
            <a:endParaRPr lang="ko-KR" altLang="en-US"/>
          </a:p>
        </p:txBody>
      </p:sp>
      <p:sp>
        <p:nvSpPr>
          <p:cNvPr id="16" name="Text 13"/>
          <p:cNvSpPr/>
          <p:nvPr/>
        </p:nvSpPr>
        <p:spPr>
          <a:xfrm>
            <a:off x="731520" y="2606040"/>
            <a:ext cx="502920" cy="502920"/>
          </a:xfrm>
          <a:prstGeom prst="rect">
            <a:avLst/>
          </a:prstGeom>
          <a:noFill/>
          <a:ln/>
        </p:spPr>
        <p:txBody>
          <a:bodyPr wrap="square" anchor="ctr"/>
          <a:lstStyle/>
          <a:p>
            <a:pPr marL="0" indent="0" algn="ctr">
              <a:buNone/>
              <a:defRPr/>
            </a:pPr>
            <a:r>
              <a:rPr lang="en-US" sz="16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02</a:t>
            </a:r>
            <a:endParaRPr lang="en-US" sz="1600"/>
          </a:p>
        </p:txBody>
      </p:sp>
      <p:sp>
        <p:nvSpPr>
          <p:cNvPr id="17" name="Shape 14"/>
          <p:cNvSpPr/>
          <p:nvPr/>
        </p:nvSpPr>
        <p:spPr>
          <a:xfrm>
            <a:off x="960120" y="3108960"/>
            <a:ext cx="36576" cy="320040"/>
          </a:xfrm>
          <a:prstGeom prst="rect">
            <a:avLst/>
          </a:prstGeom>
          <a:solidFill>
            <a:srgbClr val="e2e8f0"/>
          </a:solidFill>
          <a:ln/>
        </p:spPr>
        <p:txBody>
          <a:bodyPr anchor="ctr"/>
          <a:p>
            <a:pPr algn="ctr">
              <a:defRPr/>
            </a:pPr>
            <a:endParaRPr lang="ko-KR" altLang="en-US"/>
          </a:p>
        </p:txBody>
      </p:sp>
      <p:sp>
        <p:nvSpPr>
          <p:cNvPr id="18" name="Shape 15"/>
          <p:cNvSpPr/>
          <p:nvPr/>
        </p:nvSpPr>
        <p:spPr>
          <a:xfrm>
            <a:off x="1554480" y="2560320"/>
            <a:ext cx="6858000" cy="594360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19050" dir="8100000" algn="bl" rotWithShape="0">
              <a:srgbClr val="000000">
                <a:alpha val="10000"/>
              </a:srgbClr>
            </a:outerShdw>
          </a:effectLst>
        </p:spPr>
        <p:txBody>
          <a:bodyPr anchor="ctr"/>
          <a:p>
            <a:pPr algn="ctr">
              <a:defRPr/>
            </a:pPr>
            <a:endParaRPr lang="ko-KR" altLang="en-US"/>
          </a:p>
        </p:txBody>
      </p:sp>
      <p:sp>
        <p:nvSpPr>
          <p:cNvPr id="19" name="Shape 16"/>
          <p:cNvSpPr/>
          <p:nvPr/>
        </p:nvSpPr>
        <p:spPr>
          <a:xfrm>
            <a:off x="1554480" y="2560320"/>
            <a:ext cx="54864" cy="594360"/>
          </a:xfrm>
          <a:prstGeom prst="rect">
            <a:avLst/>
          </a:prstGeom>
          <a:solidFill>
            <a:srgbClr val="0891b2"/>
          </a:solidFill>
          <a:ln/>
        </p:spPr>
        <p:txBody>
          <a:bodyPr anchor="ctr"/>
          <a:p>
            <a:pPr algn="ctr">
              <a:defRPr/>
            </a:pPr>
            <a:endParaRPr lang="ko-KR" altLang="en-US"/>
          </a:p>
        </p:txBody>
      </p:sp>
      <p:sp>
        <p:nvSpPr>
          <p:cNvPr id="20" name="Text 17"/>
          <p:cNvSpPr/>
          <p:nvPr/>
        </p:nvSpPr>
        <p:spPr>
          <a:xfrm>
            <a:off x="1828800" y="2560320"/>
            <a:ext cx="2286000" cy="594360"/>
          </a:xfrm>
          <a:prstGeom prst="rect">
            <a:avLst/>
          </a:prstGeom>
          <a:noFill/>
          <a:ln/>
        </p:spPr>
        <p:txBody>
          <a:bodyPr wrap="square" lIns="0" tIns="0" rIns="0" bIns="0" anchor="ctr"/>
          <a:lstStyle/>
          <a:p>
            <a:pPr marL="0" indent="0">
              <a:buNone/>
              <a:defRPr/>
            </a:pPr>
            <a:r>
              <a:rPr lang="en-US" sz="1400" b="1">
                <a:solidFill>
                  <a:srgbClr val="1e293b"/>
                </a:solidFill>
                <a:latin typeface="Arial"/>
                <a:ea typeface="Arial"/>
                <a:cs typeface="Arial"/>
              </a:rPr>
              <a:t>서류 심사</a:t>
            </a:r>
            <a:r>
              <a:rPr lang="ko-KR" altLang="en-US" sz="1400" b="1">
                <a:solidFill>
                  <a:srgbClr val="1e293b"/>
                </a:solidFill>
                <a:latin typeface="Arial"/>
                <a:ea typeface="Arial"/>
                <a:cs typeface="Arial"/>
              </a:rPr>
              <a:t> 결과</a:t>
            </a:r>
            <a:endParaRPr lang="ko-KR" altLang="en-US" sz="1400" b="1">
              <a:solidFill>
                <a:srgbClr val="1e293b"/>
              </a:solidFill>
              <a:latin typeface="Arial"/>
              <a:ea typeface="Arial"/>
              <a:cs typeface="Arial"/>
            </a:endParaRPr>
          </a:p>
        </p:txBody>
      </p:sp>
      <p:sp>
        <p:nvSpPr>
          <p:cNvPr id="21" name="Text 18"/>
          <p:cNvSpPr/>
          <p:nvPr/>
        </p:nvSpPr>
        <p:spPr>
          <a:xfrm>
            <a:off x="4572000" y="2560320"/>
            <a:ext cx="3474720" cy="594360"/>
          </a:xfrm>
          <a:prstGeom prst="rect">
            <a:avLst/>
          </a:prstGeom>
          <a:noFill/>
          <a:ln/>
        </p:spPr>
        <p:txBody>
          <a:bodyPr wrap="square" lIns="0" tIns="0" rIns="0" bIns="0" anchor="ctr"/>
          <a:lstStyle/>
          <a:p>
            <a:pPr marL="0" indent="0" algn="r">
              <a:buNone/>
              <a:defRPr/>
            </a:pPr>
            <a:r>
              <a:rPr lang="en-US" altLang="ko-KR" sz="1300">
                <a:solidFill>
                  <a:srgbClr val="64748b"/>
                </a:solidFill>
                <a:latin typeface="Arial"/>
                <a:ea typeface="Arial"/>
                <a:cs typeface="Arial"/>
              </a:rPr>
              <a:t>2026.04.06</a:t>
            </a:r>
            <a:endParaRPr lang="en-US" altLang="ko-KR" sz="1300">
              <a:solidFill>
                <a:srgbClr val="64748b"/>
              </a:solidFill>
              <a:latin typeface="Arial"/>
              <a:ea typeface="Arial"/>
              <a:cs typeface="Arial"/>
            </a:endParaRPr>
          </a:p>
        </p:txBody>
      </p:sp>
      <p:sp>
        <p:nvSpPr>
          <p:cNvPr id="22" name="Shape 19"/>
          <p:cNvSpPr/>
          <p:nvPr/>
        </p:nvSpPr>
        <p:spPr>
          <a:xfrm>
            <a:off x="731520" y="3383280"/>
            <a:ext cx="502920" cy="502920"/>
          </a:xfrm>
          <a:prstGeom prst="ellipse">
            <a:avLst/>
          </a:prstGeom>
          <a:solidFill>
            <a:srgbClr val="0e7490"/>
          </a:solidFill>
          <a:ln/>
        </p:spPr>
        <p:txBody>
          <a:bodyPr anchor="ctr"/>
          <a:p>
            <a:pPr algn="ctr">
              <a:defRPr/>
            </a:pPr>
            <a:endParaRPr lang="ko-KR" altLang="en-US"/>
          </a:p>
        </p:txBody>
      </p:sp>
      <p:sp>
        <p:nvSpPr>
          <p:cNvPr id="23" name="Text 20"/>
          <p:cNvSpPr/>
          <p:nvPr/>
        </p:nvSpPr>
        <p:spPr>
          <a:xfrm>
            <a:off x="731520" y="3383280"/>
            <a:ext cx="502920" cy="502920"/>
          </a:xfrm>
          <a:prstGeom prst="rect">
            <a:avLst/>
          </a:prstGeom>
          <a:noFill/>
          <a:ln/>
        </p:spPr>
        <p:txBody>
          <a:bodyPr wrap="square" anchor="ctr"/>
          <a:lstStyle/>
          <a:p>
            <a:pPr marL="0" indent="0" algn="ctr">
              <a:buNone/>
              <a:defRPr/>
            </a:pPr>
            <a:r>
              <a:rPr lang="en-US" sz="16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03</a:t>
            </a:r>
            <a:endParaRPr lang="en-US" sz="1600"/>
          </a:p>
        </p:txBody>
      </p:sp>
      <p:sp>
        <p:nvSpPr>
          <p:cNvPr id="24" name="Shape 21"/>
          <p:cNvSpPr/>
          <p:nvPr/>
        </p:nvSpPr>
        <p:spPr>
          <a:xfrm>
            <a:off x="960120" y="3886200"/>
            <a:ext cx="36576" cy="320040"/>
          </a:xfrm>
          <a:prstGeom prst="rect">
            <a:avLst/>
          </a:prstGeom>
          <a:solidFill>
            <a:srgbClr val="e2e8f0"/>
          </a:solidFill>
          <a:ln/>
        </p:spPr>
        <p:txBody>
          <a:bodyPr anchor="ctr"/>
          <a:p>
            <a:pPr algn="ctr">
              <a:defRPr/>
            </a:pPr>
            <a:endParaRPr lang="ko-KR" altLang="en-US"/>
          </a:p>
        </p:txBody>
      </p:sp>
      <p:sp>
        <p:nvSpPr>
          <p:cNvPr id="25" name="Shape 22"/>
          <p:cNvSpPr/>
          <p:nvPr/>
        </p:nvSpPr>
        <p:spPr>
          <a:xfrm>
            <a:off x="1554480" y="3337560"/>
            <a:ext cx="6858000" cy="594360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19050" dir="8100000" algn="bl" rotWithShape="0">
              <a:srgbClr val="000000">
                <a:alpha val="10000"/>
              </a:srgbClr>
            </a:outerShdw>
          </a:effectLst>
        </p:spPr>
        <p:txBody>
          <a:bodyPr anchor="ctr"/>
          <a:p>
            <a:pPr algn="ctr">
              <a:defRPr/>
            </a:pPr>
            <a:endParaRPr lang="ko-KR" altLang="en-US"/>
          </a:p>
        </p:txBody>
      </p:sp>
      <p:sp>
        <p:nvSpPr>
          <p:cNvPr id="26" name="Shape 23"/>
          <p:cNvSpPr/>
          <p:nvPr/>
        </p:nvSpPr>
        <p:spPr>
          <a:xfrm>
            <a:off x="1554480" y="3337560"/>
            <a:ext cx="54864" cy="594360"/>
          </a:xfrm>
          <a:prstGeom prst="rect">
            <a:avLst/>
          </a:prstGeom>
          <a:solidFill>
            <a:srgbClr val="0e7490"/>
          </a:solidFill>
          <a:ln/>
        </p:spPr>
        <p:txBody>
          <a:bodyPr anchor="ctr"/>
          <a:p>
            <a:pPr algn="ctr">
              <a:defRPr/>
            </a:pPr>
            <a:endParaRPr lang="ko-KR" altLang="en-US"/>
          </a:p>
        </p:txBody>
      </p:sp>
      <p:sp>
        <p:nvSpPr>
          <p:cNvPr id="27" name="Text 24"/>
          <p:cNvSpPr/>
          <p:nvPr/>
        </p:nvSpPr>
        <p:spPr>
          <a:xfrm>
            <a:off x="1828800" y="3337560"/>
            <a:ext cx="2286000" cy="594360"/>
          </a:xfrm>
          <a:prstGeom prst="rect">
            <a:avLst/>
          </a:prstGeom>
          <a:noFill/>
          <a:ln/>
        </p:spPr>
        <p:txBody>
          <a:bodyPr wrap="square" lIns="0" tIns="0" rIns="0" bIns="0" anchor="ctr"/>
          <a:lstStyle/>
          <a:p>
            <a:pPr marL="0" indent="0">
              <a:buNone/>
              <a:defRPr/>
            </a:pPr>
            <a:r>
              <a:rPr lang="en-US" sz="1400" b="1">
                <a:solidFill>
                  <a:srgbClr val="1e293b"/>
                </a:solidFill>
                <a:latin typeface="Arial"/>
                <a:ea typeface="Arial"/>
                <a:cs typeface="Arial"/>
              </a:rPr>
              <a:t>발표 (</a:t>
            </a:r>
            <a:r>
              <a:rPr lang="ko-KR" altLang="en-US" sz="1400" b="1">
                <a:solidFill>
                  <a:srgbClr val="1e293b"/>
                </a:solidFill>
                <a:latin typeface="Arial"/>
                <a:ea typeface="Arial"/>
                <a:cs typeface="Arial"/>
              </a:rPr>
              <a:t>온라인 미팅</a:t>
            </a:r>
            <a:r>
              <a:rPr lang="en-US" sz="1400" b="1">
                <a:solidFill>
                  <a:srgbClr val="1e293b"/>
                </a:solidFill>
                <a:latin typeface="Arial"/>
                <a:ea typeface="Arial"/>
                <a:cs typeface="Arial"/>
              </a:rPr>
              <a:t>)</a:t>
            </a:r>
            <a:endParaRPr lang="en-US" sz="1400" b="1">
              <a:solidFill>
                <a:srgbClr val="1e293b"/>
              </a:solidFill>
              <a:latin typeface="Arial"/>
              <a:ea typeface="Arial"/>
              <a:cs typeface="Arial"/>
            </a:endParaRPr>
          </a:p>
        </p:txBody>
      </p:sp>
      <p:sp>
        <p:nvSpPr>
          <p:cNvPr id="28" name="Text 25"/>
          <p:cNvSpPr/>
          <p:nvPr/>
        </p:nvSpPr>
        <p:spPr>
          <a:xfrm>
            <a:off x="4572000" y="3337560"/>
            <a:ext cx="3474720" cy="594360"/>
          </a:xfrm>
          <a:prstGeom prst="rect">
            <a:avLst/>
          </a:prstGeom>
          <a:noFill/>
          <a:ln/>
        </p:spPr>
        <p:txBody>
          <a:bodyPr wrap="square" lIns="0" tIns="0" rIns="0" bIns="0" anchor="ctr"/>
          <a:lstStyle/>
          <a:p>
            <a:pPr marL="0" indent="0" algn="r">
              <a:buNone/>
              <a:defRPr/>
            </a:pPr>
            <a:r>
              <a:rPr lang="en-US" sz="1300">
                <a:solidFill>
                  <a:srgbClr val="64748b"/>
                </a:solidFill>
                <a:latin typeface="Arial"/>
                <a:ea typeface="Arial"/>
                <a:cs typeface="Arial"/>
              </a:rPr>
              <a:t>2026.04.09</a:t>
            </a:r>
            <a:endParaRPr lang="en-US" sz="1300">
              <a:solidFill>
                <a:srgbClr val="64748b"/>
              </a:solidFill>
              <a:latin typeface="Arial"/>
              <a:ea typeface="Arial"/>
              <a:cs typeface="Arial"/>
            </a:endParaRPr>
          </a:p>
        </p:txBody>
      </p:sp>
      <p:sp>
        <p:nvSpPr>
          <p:cNvPr id="29" name="Shape 26"/>
          <p:cNvSpPr/>
          <p:nvPr/>
        </p:nvSpPr>
        <p:spPr>
          <a:xfrm>
            <a:off x="731520" y="4160520"/>
            <a:ext cx="502920" cy="502920"/>
          </a:xfrm>
          <a:prstGeom prst="ellipse">
            <a:avLst/>
          </a:prstGeom>
          <a:solidFill>
            <a:srgbClr val="1a2744"/>
          </a:solidFill>
          <a:ln/>
        </p:spPr>
        <p:txBody>
          <a:bodyPr anchor="ctr"/>
          <a:p>
            <a:pPr algn="ctr">
              <a:defRPr/>
            </a:pPr>
            <a:endParaRPr lang="ko-KR" altLang="en-US"/>
          </a:p>
        </p:txBody>
      </p:sp>
      <p:sp>
        <p:nvSpPr>
          <p:cNvPr id="30" name="Text 27"/>
          <p:cNvSpPr/>
          <p:nvPr/>
        </p:nvSpPr>
        <p:spPr>
          <a:xfrm>
            <a:off x="731520" y="4160520"/>
            <a:ext cx="502920" cy="502920"/>
          </a:xfrm>
          <a:prstGeom prst="rect">
            <a:avLst/>
          </a:prstGeom>
          <a:noFill/>
          <a:ln/>
        </p:spPr>
        <p:txBody>
          <a:bodyPr wrap="square" anchor="ctr"/>
          <a:lstStyle/>
          <a:p>
            <a:pPr marL="0" indent="0" algn="ctr">
              <a:buNone/>
              <a:defRPr/>
            </a:pPr>
            <a:r>
              <a:rPr lang="en-US" sz="16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04</a:t>
            </a:r>
            <a:endParaRPr lang="en-US" sz="1600"/>
          </a:p>
        </p:txBody>
      </p:sp>
      <p:sp>
        <p:nvSpPr>
          <p:cNvPr id="31" name="Shape 28"/>
          <p:cNvSpPr/>
          <p:nvPr/>
        </p:nvSpPr>
        <p:spPr>
          <a:xfrm>
            <a:off x="1554480" y="4114800"/>
            <a:ext cx="6858000" cy="594360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19050" dir="8100000" algn="bl" rotWithShape="0">
              <a:srgbClr val="000000">
                <a:alpha val="10000"/>
              </a:srgbClr>
            </a:outerShdw>
          </a:effectLst>
        </p:spPr>
        <p:txBody>
          <a:bodyPr anchor="ctr"/>
          <a:p>
            <a:pPr algn="ctr">
              <a:defRPr/>
            </a:pPr>
            <a:endParaRPr lang="ko-KR" altLang="en-US"/>
          </a:p>
        </p:txBody>
      </p:sp>
      <p:sp>
        <p:nvSpPr>
          <p:cNvPr id="32" name="Shape 29"/>
          <p:cNvSpPr/>
          <p:nvPr/>
        </p:nvSpPr>
        <p:spPr>
          <a:xfrm>
            <a:off x="1554480" y="4114800"/>
            <a:ext cx="54864" cy="594360"/>
          </a:xfrm>
          <a:prstGeom prst="rect">
            <a:avLst/>
          </a:prstGeom>
          <a:solidFill>
            <a:srgbClr val="1a2744"/>
          </a:solidFill>
          <a:ln/>
        </p:spPr>
        <p:txBody>
          <a:bodyPr anchor="ctr"/>
          <a:p>
            <a:pPr algn="ctr">
              <a:defRPr/>
            </a:pPr>
            <a:endParaRPr lang="ko-KR" altLang="en-US"/>
          </a:p>
        </p:txBody>
      </p:sp>
      <p:sp>
        <p:nvSpPr>
          <p:cNvPr id="33" name="Text 30"/>
          <p:cNvSpPr/>
          <p:nvPr/>
        </p:nvSpPr>
        <p:spPr>
          <a:xfrm>
            <a:off x="1828800" y="4114800"/>
            <a:ext cx="2286000" cy="594360"/>
          </a:xfrm>
          <a:prstGeom prst="rect">
            <a:avLst/>
          </a:prstGeom>
          <a:noFill/>
          <a:ln/>
        </p:spPr>
        <p:txBody>
          <a:bodyPr wrap="square" lIns="0" tIns="0" rIns="0" bIns="0" anchor="ctr"/>
          <a:lstStyle/>
          <a:p>
            <a:pPr marL="0" indent="0">
              <a:buNone/>
              <a:defRPr/>
            </a:pPr>
            <a:r>
              <a:rPr lang="en-US" sz="1400" b="1">
                <a:solidFill>
                  <a:srgbClr val="1e293b"/>
                </a:solidFill>
                <a:latin typeface="Arial"/>
                <a:ea typeface="Arial"/>
                <a:cs typeface="Arial"/>
              </a:rPr>
              <a:t>결과 발표 및 시상</a:t>
            </a:r>
            <a:endParaRPr lang="en-US" sz="1400"/>
          </a:p>
        </p:txBody>
      </p:sp>
      <p:sp>
        <p:nvSpPr>
          <p:cNvPr id="34" name="Text 31"/>
          <p:cNvSpPr/>
          <p:nvPr/>
        </p:nvSpPr>
        <p:spPr>
          <a:xfrm>
            <a:off x="4572000" y="4114800"/>
            <a:ext cx="3474720" cy="594360"/>
          </a:xfrm>
          <a:prstGeom prst="rect">
            <a:avLst/>
          </a:prstGeom>
          <a:noFill/>
          <a:ln/>
        </p:spPr>
        <p:txBody>
          <a:bodyPr wrap="square" lIns="0" tIns="0" rIns="0" bIns="0" anchor="ctr"/>
          <a:lstStyle/>
          <a:p>
            <a:pPr marL="0" indent="0" algn="r">
              <a:buNone/>
              <a:defRPr/>
            </a:pPr>
            <a:r>
              <a:rPr lang="en-US" sz="1300">
                <a:solidFill>
                  <a:srgbClr val="64748b"/>
                </a:solidFill>
                <a:latin typeface="Arial"/>
                <a:ea typeface="Arial"/>
                <a:cs typeface="Arial"/>
              </a:rPr>
              <a:t>2026.04.</a:t>
            </a:r>
            <a:r>
              <a:rPr lang="en-US" altLang="ko-KR" sz="1300">
                <a:solidFill>
                  <a:srgbClr val="64748b"/>
                </a:solidFill>
                <a:latin typeface="Arial"/>
                <a:ea typeface="Arial"/>
                <a:cs typeface="Arial"/>
              </a:rPr>
              <a:t>10</a:t>
            </a:r>
            <a:endParaRPr lang="en-US" altLang="ko-KR" sz="1300">
              <a:solidFill>
                <a:srgbClr val="64748b"/>
              </a:solidFill>
              <a:latin typeface="Arial"/>
              <a:ea typeface="Arial"/>
              <a:cs typeface="Arial"/>
            </a:endParaRPr>
          </a:p>
        </p:txBody>
      </p:sp>
      <p:sp>
        <p:nvSpPr>
          <p:cNvPr id="35" name="Text 32"/>
          <p:cNvSpPr/>
          <p:nvPr/>
        </p:nvSpPr>
        <p:spPr>
          <a:xfrm>
            <a:off x="548640" y="4572000"/>
            <a:ext cx="7772400" cy="365760"/>
          </a:xfrm>
          <a:prstGeom prst="rect">
            <a:avLst/>
          </a:prstGeom>
          <a:noFill/>
          <a:ln/>
        </p:spPr>
        <p:txBody>
          <a:bodyPr wrap="square" anchor="ctr"/>
          <a:lstStyle/>
          <a:p>
            <a:pPr marL="0" indent="0">
              <a:buNone/>
              <a:defRPr/>
            </a:pPr>
            <a:r>
              <a:rPr lang="en-US" sz="1000">
                <a:solidFill>
                  <a:srgbClr val="64748b"/>
                </a:solidFill>
                <a:latin typeface="Arial"/>
                <a:ea typeface="Arial"/>
                <a:cs typeface="Arial"/>
              </a:rPr>
              <a:t>* 발표평가 불참 시 탈락 처리, 후순위 팀 발표평가 진행</a:t>
            </a:r>
            <a:endParaRPr lang="en-US" sz="100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8FA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00B4D8"/>
          </a:solidFill>
          <a:ln/>
        </p:spPr>
      </p:sp>
      <p:pic>
        <p:nvPicPr>
          <p:cNvPr id="3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48640" y="365760"/>
            <a:ext cx="365760" cy="36576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1005840" y="320040"/>
            <a:ext cx="5486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A27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심사 기준 및 방식</a:t>
            </a:r>
            <a:endParaRPr lang="en-US" sz="2400" dirty="0"/>
          </a:p>
        </p:txBody>
      </p:sp>
      <p:sp>
        <p:nvSpPr>
          <p:cNvPr id="5" name="Text 2"/>
          <p:cNvSpPr/>
          <p:nvPr/>
        </p:nvSpPr>
        <p:spPr>
          <a:xfrm>
            <a:off x="457200" y="1005840"/>
            <a:ext cx="4114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A27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평가 기준 (100점 만점)</a:t>
            </a:r>
            <a:endParaRPr lang="en-US" sz="1300" dirty="0"/>
          </a:p>
        </p:txBody>
      </p:sp>
      <p:graphicFrame>
        <p:nvGraphicFramePr>
          <p:cNvPr id="6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57200" y="1417320"/>
          <a:ext cx="3931920" cy="914400"/>
        </p:xfrm>
        <a:graphic>
          <a:graphicData uri="http://schemas.openxmlformats.org/drawingml/2006/table">
            <a:tbl>
              <a:tblPr/>
              <a:tblGrid>
                <a:gridCol w="2834640"/>
                <a:gridCol w="1097280"/>
              </a:tblGrid>
              <a:tr h="320040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평가 기준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2744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배점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2744"/>
                    </a:solidFill>
                  </a:tcPr>
                </a:tc>
              </a:tr>
              <a:tr h="32004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1E293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서비스 실현 가능성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F6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b="1" dirty="0">
                          <a:solidFill>
                            <a:srgbClr val="00B4D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25점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F6FF"/>
                    </a:solidFill>
                  </a:tcPr>
                </a:tc>
              </a:tr>
              <a:tr h="32004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1E293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수익 발생 구조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F6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b="1" dirty="0">
                          <a:solidFill>
                            <a:srgbClr val="00B4D8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25점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F6FF"/>
                    </a:solidFill>
                  </a:tcPr>
                </a:tc>
              </a:tr>
              <a:tr h="32004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1E293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사업 리스크 보완 대책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1E293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20점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2004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1E293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비즈니스 모델 (창의성)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1E293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10점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2004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1E293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시장 현황 (경쟁력)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1E293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10점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2004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1E293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발표자 역량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1E293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10점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7" name="Text 3"/>
          <p:cNvSpPr/>
          <p:nvPr/>
        </p:nvSpPr>
        <p:spPr>
          <a:xfrm>
            <a:off x="4846320" y="1005840"/>
            <a:ext cx="4114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A27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2차 발표 질의응답 (가산)</a:t>
            </a:r>
            <a:endParaRPr lang="en-US" sz="1300" dirty="0"/>
          </a:p>
        </p:txBody>
      </p:sp>
      <p:sp>
        <p:nvSpPr>
          <p:cNvPr id="8" name="Shape 4"/>
          <p:cNvSpPr/>
          <p:nvPr/>
        </p:nvSpPr>
        <p:spPr>
          <a:xfrm>
            <a:off x="4846320" y="1417320"/>
            <a:ext cx="3840480" cy="260604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19050" dir="8100000">
              <a:srgbClr val="000000">
                <a:alpha val="10000"/>
              </a:srgbClr>
            </a:outerShdw>
          </a:effectLst>
        </p:spPr>
      </p:sp>
      <p:sp>
        <p:nvSpPr>
          <p:cNvPr id="9" name="Text 5"/>
          <p:cNvSpPr/>
          <p:nvPr/>
        </p:nvSpPr>
        <p:spPr>
          <a:xfrm>
            <a:off x="5029200" y="1508760"/>
            <a:ext cx="3474720" cy="2423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100" dirty="0">
                <a:solidFill>
                  <a:srgbClr val="1E29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최소 1년 이상 책임질 의지 (오너십)</a:t>
            </a:r>
            <a:endParaRPr lang="en-US" sz="11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100" dirty="0">
                <a:solidFill>
                  <a:srgbClr val="1E29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CASTIS 협업 형태 구상</a:t>
            </a:r>
            <a:endParaRPr lang="en-US" sz="11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100" dirty="0">
                <a:solidFill>
                  <a:srgbClr val="1E29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IT 기술 접목 당위성</a:t>
            </a:r>
            <a:endParaRPr lang="en-US" sz="11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100" dirty="0">
                <a:solidFill>
                  <a:srgbClr val="1E29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MVP 정의 및 검증 방안</a:t>
            </a:r>
            <a:endParaRPr lang="en-US" sz="11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100" dirty="0">
                <a:solidFill>
                  <a:srgbClr val="1E29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실패 시 조직에 남길 자산</a:t>
            </a:r>
            <a:endParaRPr lang="en-US" sz="11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100" dirty="0">
                <a:solidFill>
                  <a:srgbClr val="1E29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유저가 비용을 지불하는 결정적 순간</a:t>
            </a:r>
            <a:endParaRPr lang="en-US" sz="1100" dirty="0"/>
          </a:p>
        </p:txBody>
      </p:sp>
      <p:sp>
        <p:nvSpPr>
          <p:cNvPr id="10" name="Shape 6"/>
          <p:cNvSpPr/>
          <p:nvPr/>
        </p:nvSpPr>
        <p:spPr>
          <a:xfrm>
            <a:off x="457200" y="4251960"/>
            <a:ext cx="8229600" cy="548640"/>
          </a:xfrm>
          <a:prstGeom prst="rect">
            <a:avLst/>
          </a:prstGeom>
          <a:solidFill>
            <a:srgbClr val="1A2744"/>
          </a:solidFill>
          <a:ln/>
        </p:spPr>
      </p:sp>
      <p:sp>
        <p:nvSpPr>
          <p:cNvPr id="11" name="Text 7"/>
          <p:cNvSpPr/>
          <p:nvPr/>
        </p:nvSpPr>
        <p:spPr>
          <a:xfrm>
            <a:off x="640080" y="4251960"/>
            <a:ext cx="78638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1차 서류심사 (기본점수)  →  2차 ZOOM 발표 + 질의응답 (가산점수)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 name="Slide 6">
    <p:bg>
      <p:bgPr shadeToTitle="0">
        <a:solidFill>
          <a:srgbClr val="f8fa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00b4d8"/>
          </a:solidFill>
          <a:ln/>
        </p:spPr>
        <p:txBody>
          <a:bodyPr anchor="ctr"/>
          <a:p>
            <a:pPr algn="ctr">
              <a:defRPr/>
            </a:pPr>
            <a:endParaRPr lang="ko-KR" altLang="en-US"/>
          </a:p>
        </p:txBody>
      </p:sp>
      <p:pic>
        <p:nvPicPr>
          <p:cNvPr id="3" name="Image 0" descr="preencoded.png"/>
          <p:cNvPicPr>
            <a:picLocks noChangeAspect="1"/>
          </p:cNvPicPr>
          <p:nvPr/>
        </p:nvPicPr>
        <p:blipFill rotWithShape="1">
          <a:blip r:embed="rId3"/>
          <a:stretch>
            <a:fillRect/>
          </a:stretch>
        </p:blipFill>
        <p:spPr>
          <a:xfrm>
            <a:off x="548640" y="365760"/>
            <a:ext cx="365760" cy="36576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1005840" y="320040"/>
            <a:ext cx="5486400" cy="457200"/>
          </a:xfrm>
          <a:prstGeom prst="rect">
            <a:avLst/>
          </a:prstGeom>
          <a:noFill/>
          <a:ln/>
        </p:spPr>
        <p:txBody>
          <a:bodyPr wrap="square" lIns="0" tIns="0" rIns="0" bIns="0" anchor="ctr"/>
          <a:lstStyle/>
          <a:p>
            <a:pPr marL="0" indent="0">
              <a:buNone/>
              <a:defRPr/>
            </a:pPr>
            <a:r>
              <a:rPr lang="en-US" sz="2400" b="1">
                <a:solidFill>
                  <a:srgbClr val="1a2744"/>
                </a:solidFill>
                <a:latin typeface="Arial"/>
                <a:ea typeface="Arial"/>
                <a:cs typeface="Arial"/>
              </a:rPr>
              <a:t>상금 및 보상 체계</a:t>
            </a:r>
            <a:endParaRPr lang="en-US" sz="2400"/>
          </a:p>
        </p:txBody>
      </p:sp>
      <p:sp>
        <p:nvSpPr>
          <p:cNvPr id="5" name="Shape 2"/>
          <p:cNvSpPr/>
          <p:nvPr/>
        </p:nvSpPr>
        <p:spPr>
          <a:xfrm>
            <a:off x="457200" y="1097280"/>
            <a:ext cx="2560320" cy="1828800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19050" dir="8100000" algn="bl" rotWithShape="0">
              <a:srgbClr val="000000">
                <a:alpha val="10000"/>
              </a:srgbClr>
            </a:outerShdw>
          </a:effectLst>
        </p:spPr>
        <p:txBody>
          <a:bodyPr anchor="ctr"/>
          <a:p>
            <a:pPr algn="ctr">
              <a:defRPr/>
            </a:pPr>
            <a:endParaRPr lang="ko-KR" altLang="en-US"/>
          </a:p>
        </p:txBody>
      </p:sp>
      <p:sp>
        <p:nvSpPr>
          <p:cNvPr id="6" name="Shape 3"/>
          <p:cNvSpPr/>
          <p:nvPr/>
        </p:nvSpPr>
        <p:spPr>
          <a:xfrm>
            <a:off x="457200" y="1097280"/>
            <a:ext cx="2560320" cy="457200"/>
          </a:xfrm>
          <a:prstGeom prst="rect">
            <a:avLst/>
          </a:prstGeom>
          <a:solidFill>
            <a:srgbClr val="d97706"/>
          </a:solidFill>
          <a:ln/>
        </p:spPr>
        <p:txBody>
          <a:bodyPr anchor="ctr"/>
          <a:p>
            <a:pPr algn="ctr">
              <a:defRPr/>
            </a:pPr>
            <a:endParaRPr lang="ko-KR" altLang="en-US"/>
          </a:p>
        </p:txBody>
      </p:sp>
      <p:sp>
        <p:nvSpPr>
          <p:cNvPr id="7" name="Text 4"/>
          <p:cNvSpPr/>
          <p:nvPr/>
        </p:nvSpPr>
        <p:spPr>
          <a:xfrm>
            <a:off x="457200" y="1097280"/>
            <a:ext cx="2560320" cy="457200"/>
          </a:xfrm>
          <a:prstGeom prst="rect">
            <a:avLst/>
          </a:prstGeom>
          <a:noFill/>
          <a:ln/>
        </p:spPr>
        <p:txBody>
          <a:bodyPr wrap="square" anchor="ctr"/>
          <a:lstStyle/>
          <a:p>
            <a:pPr marL="0" indent="0" algn="ctr">
              <a:buNone/>
              <a:defRPr/>
            </a:pPr>
            <a:r>
              <a:rPr lang="en-US" sz="14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대상</a:t>
            </a:r>
            <a:endParaRPr lang="en-US" sz="1400"/>
          </a:p>
        </p:txBody>
      </p:sp>
      <p:sp>
        <p:nvSpPr>
          <p:cNvPr id="8" name="Text 5"/>
          <p:cNvSpPr/>
          <p:nvPr/>
        </p:nvSpPr>
        <p:spPr>
          <a:xfrm>
            <a:off x="457200" y="1645920"/>
            <a:ext cx="2560320" cy="822960"/>
          </a:xfrm>
          <a:prstGeom prst="rect">
            <a:avLst/>
          </a:prstGeom>
          <a:noFill/>
          <a:ln/>
        </p:spPr>
        <p:txBody>
          <a:bodyPr wrap="square" anchor="ctr"/>
          <a:lstStyle/>
          <a:p>
            <a:pPr marL="0" indent="0" algn="ctr">
              <a:buNone/>
              <a:defRPr/>
            </a:pPr>
            <a:r>
              <a:rPr lang="en-US" altLang="ko-KR" sz="3200" b="1">
                <a:solidFill>
                  <a:srgbClr val="1e293b"/>
                </a:solidFill>
                <a:latin typeface="Arial Black"/>
                <a:ea typeface="Arial Black"/>
                <a:cs typeface="Arial Black"/>
              </a:rPr>
              <a:t>150</a:t>
            </a:r>
            <a:r>
              <a:rPr lang="en-US" sz="3200" b="1">
                <a:solidFill>
                  <a:srgbClr val="1e293b"/>
                </a:solidFill>
                <a:latin typeface="Arial Black"/>
                <a:ea typeface="Arial Black"/>
                <a:cs typeface="Arial Black"/>
              </a:rPr>
              <a:t>만원</a:t>
            </a:r>
            <a:endParaRPr lang="en-US" sz="3200" b="1">
              <a:solidFill>
                <a:srgbClr val="1e293b"/>
              </a:solidFill>
              <a:latin typeface="Arial Black"/>
              <a:ea typeface="Arial Black"/>
              <a:cs typeface="Arial Black"/>
            </a:endParaRPr>
          </a:p>
        </p:txBody>
      </p:sp>
      <p:sp>
        <p:nvSpPr>
          <p:cNvPr id="9" name="Text 6"/>
          <p:cNvSpPr/>
          <p:nvPr/>
        </p:nvSpPr>
        <p:spPr>
          <a:xfrm>
            <a:off x="457200" y="2468880"/>
            <a:ext cx="2560320" cy="365760"/>
          </a:xfrm>
          <a:prstGeom prst="rect">
            <a:avLst/>
          </a:prstGeom>
          <a:noFill/>
          <a:ln/>
        </p:spPr>
        <p:txBody>
          <a:bodyPr wrap="square" anchor="ctr"/>
          <a:lstStyle/>
          <a:p>
            <a:pPr marL="0" indent="0" algn="ctr">
              <a:buNone/>
              <a:defRPr/>
            </a:pPr>
            <a:r>
              <a:rPr lang="en-US" sz="1200">
                <a:solidFill>
                  <a:srgbClr val="64748b"/>
                </a:solidFill>
                <a:latin typeface="Arial"/>
                <a:ea typeface="Arial"/>
                <a:cs typeface="Arial"/>
              </a:rPr>
              <a:t>1팀</a:t>
            </a:r>
            <a:endParaRPr lang="en-US" sz="1200"/>
          </a:p>
        </p:txBody>
      </p:sp>
      <p:sp>
        <p:nvSpPr>
          <p:cNvPr id="10" name="Shape 7"/>
          <p:cNvSpPr/>
          <p:nvPr/>
        </p:nvSpPr>
        <p:spPr>
          <a:xfrm>
            <a:off x="3291840" y="1097280"/>
            <a:ext cx="2560320" cy="1828800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19050" dir="8100000" algn="bl" rotWithShape="0">
              <a:srgbClr val="000000">
                <a:alpha val="10000"/>
              </a:srgbClr>
            </a:outerShdw>
          </a:effectLst>
        </p:spPr>
        <p:txBody>
          <a:bodyPr anchor="ctr"/>
          <a:p>
            <a:pPr algn="ctr">
              <a:defRPr/>
            </a:pPr>
            <a:endParaRPr lang="ko-KR" altLang="en-US"/>
          </a:p>
        </p:txBody>
      </p:sp>
      <p:sp>
        <p:nvSpPr>
          <p:cNvPr id="11" name="Shape 8"/>
          <p:cNvSpPr/>
          <p:nvPr/>
        </p:nvSpPr>
        <p:spPr>
          <a:xfrm>
            <a:off x="3291840" y="1097280"/>
            <a:ext cx="2560320" cy="457200"/>
          </a:xfrm>
          <a:prstGeom prst="rect">
            <a:avLst/>
          </a:prstGeom>
          <a:solidFill>
            <a:srgbClr val="4f46e5"/>
          </a:solidFill>
          <a:ln/>
        </p:spPr>
        <p:txBody>
          <a:bodyPr anchor="ctr"/>
          <a:p>
            <a:pPr algn="ctr">
              <a:defRPr/>
            </a:pPr>
            <a:endParaRPr lang="ko-KR" altLang="en-US"/>
          </a:p>
        </p:txBody>
      </p:sp>
      <p:sp>
        <p:nvSpPr>
          <p:cNvPr id="12" name="Text 9"/>
          <p:cNvSpPr/>
          <p:nvPr/>
        </p:nvSpPr>
        <p:spPr>
          <a:xfrm>
            <a:off x="3291840" y="1097280"/>
            <a:ext cx="2560320" cy="457200"/>
          </a:xfrm>
          <a:prstGeom prst="rect">
            <a:avLst/>
          </a:prstGeom>
          <a:noFill/>
          <a:ln/>
        </p:spPr>
        <p:txBody>
          <a:bodyPr wrap="square" anchor="ctr"/>
          <a:lstStyle/>
          <a:p>
            <a:pPr marL="0" indent="0" algn="ctr">
              <a:buNone/>
              <a:defRPr/>
            </a:pPr>
            <a:r>
              <a:rPr lang="en-US" sz="14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최우수상</a:t>
            </a:r>
            <a:endParaRPr lang="en-US" sz="1400"/>
          </a:p>
        </p:txBody>
      </p:sp>
      <p:sp>
        <p:nvSpPr>
          <p:cNvPr id="13" name="Text 10"/>
          <p:cNvSpPr/>
          <p:nvPr/>
        </p:nvSpPr>
        <p:spPr>
          <a:xfrm>
            <a:off x="3291840" y="1645920"/>
            <a:ext cx="2560320" cy="822960"/>
          </a:xfrm>
          <a:prstGeom prst="rect">
            <a:avLst/>
          </a:prstGeom>
          <a:noFill/>
          <a:ln/>
        </p:spPr>
        <p:txBody>
          <a:bodyPr wrap="square" anchor="ctr"/>
          <a:lstStyle/>
          <a:p>
            <a:pPr marL="0" indent="0" algn="ctr">
              <a:buNone/>
              <a:defRPr/>
            </a:pPr>
            <a:r>
              <a:rPr lang="en-US" sz="3200" b="1">
                <a:solidFill>
                  <a:srgbClr val="1e293b"/>
                </a:solidFill>
                <a:latin typeface="Arial Black"/>
                <a:ea typeface="Arial Black"/>
                <a:cs typeface="Arial Black"/>
              </a:rPr>
              <a:t>100만원</a:t>
            </a:r>
            <a:endParaRPr lang="en-US" sz="3200"/>
          </a:p>
        </p:txBody>
      </p:sp>
      <p:sp>
        <p:nvSpPr>
          <p:cNvPr id="14" name="Text 11"/>
          <p:cNvSpPr/>
          <p:nvPr/>
        </p:nvSpPr>
        <p:spPr>
          <a:xfrm>
            <a:off x="3291840" y="2468880"/>
            <a:ext cx="2560320" cy="365760"/>
          </a:xfrm>
          <a:prstGeom prst="rect">
            <a:avLst/>
          </a:prstGeom>
          <a:noFill/>
          <a:ln/>
        </p:spPr>
        <p:txBody>
          <a:bodyPr wrap="square" anchor="ctr"/>
          <a:lstStyle/>
          <a:p>
            <a:pPr marL="0" indent="0" algn="ctr">
              <a:buNone/>
              <a:defRPr/>
            </a:pPr>
            <a:r>
              <a:rPr lang="en-US" sz="1200">
                <a:solidFill>
                  <a:srgbClr val="64748b"/>
                </a:solidFill>
                <a:latin typeface="Arial"/>
                <a:ea typeface="Arial"/>
                <a:cs typeface="Arial"/>
              </a:rPr>
              <a:t>1팀</a:t>
            </a:r>
            <a:endParaRPr lang="en-US" sz="1200"/>
          </a:p>
        </p:txBody>
      </p:sp>
      <p:sp>
        <p:nvSpPr>
          <p:cNvPr id="15" name="Shape 12"/>
          <p:cNvSpPr/>
          <p:nvPr/>
        </p:nvSpPr>
        <p:spPr>
          <a:xfrm>
            <a:off x="6126480" y="1097280"/>
            <a:ext cx="2560320" cy="1828800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19050" dir="8100000" algn="bl" rotWithShape="0">
              <a:srgbClr val="000000">
                <a:alpha val="10000"/>
              </a:srgbClr>
            </a:outerShdw>
          </a:effectLst>
        </p:spPr>
        <p:txBody>
          <a:bodyPr anchor="ctr"/>
          <a:p>
            <a:pPr algn="ctr">
              <a:defRPr/>
            </a:pPr>
            <a:endParaRPr lang="ko-KR" altLang="en-US"/>
          </a:p>
        </p:txBody>
      </p:sp>
      <p:sp>
        <p:nvSpPr>
          <p:cNvPr id="16" name="Shape 13"/>
          <p:cNvSpPr/>
          <p:nvPr/>
        </p:nvSpPr>
        <p:spPr>
          <a:xfrm>
            <a:off x="6126480" y="1097280"/>
            <a:ext cx="2560320" cy="457200"/>
          </a:xfrm>
          <a:prstGeom prst="rect">
            <a:avLst/>
          </a:prstGeom>
          <a:solidFill>
            <a:srgbClr val="0891b2"/>
          </a:solidFill>
          <a:ln/>
        </p:spPr>
        <p:txBody>
          <a:bodyPr anchor="ctr"/>
          <a:p>
            <a:pPr algn="ctr">
              <a:defRPr/>
            </a:pPr>
            <a:endParaRPr lang="ko-KR" altLang="en-US"/>
          </a:p>
        </p:txBody>
      </p:sp>
      <p:sp>
        <p:nvSpPr>
          <p:cNvPr id="17" name="Text 14"/>
          <p:cNvSpPr/>
          <p:nvPr/>
        </p:nvSpPr>
        <p:spPr>
          <a:xfrm>
            <a:off x="6126480" y="1097280"/>
            <a:ext cx="2560320" cy="457200"/>
          </a:xfrm>
          <a:prstGeom prst="rect">
            <a:avLst/>
          </a:prstGeom>
          <a:noFill/>
          <a:ln/>
        </p:spPr>
        <p:txBody>
          <a:bodyPr wrap="square" anchor="ctr"/>
          <a:lstStyle/>
          <a:p>
            <a:pPr marL="0" indent="0" algn="ctr">
              <a:buNone/>
              <a:defRPr/>
            </a:pPr>
            <a:r>
              <a:rPr lang="en-US" sz="14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우수상</a:t>
            </a:r>
            <a:endParaRPr lang="en-US" sz="1400"/>
          </a:p>
        </p:txBody>
      </p:sp>
      <p:sp>
        <p:nvSpPr>
          <p:cNvPr id="18" name="Text 15"/>
          <p:cNvSpPr/>
          <p:nvPr/>
        </p:nvSpPr>
        <p:spPr>
          <a:xfrm>
            <a:off x="6126480" y="1645920"/>
            <a:ext cx="2560320" cy="822960"/>
          </a:xfrm>
          <a:prstGeom prst="rect">
            <a:avLst/>
          </a:prstGeom>
          <a:noFill/>
          <a:ln/>
        </p:spPr>
        <p:txBody>
          <a:bodyPr wrap="square" anchor="ctr"/>
          <a:lstStyle/>
          <a:p>
            <a:pPr marL="0" indent="0" algn="ctr">
              <a:buNone/>
              <a:defRPr/>
            </a:pPr>
            <a:r>
              <a:rPr lang="en-US" sz="3200" b="1">
                <a:solidFill>
                  <a:srgbClr val="1e293b"/>
                </a:solidFill>
                <a:latin typeface="Arial Black"/>
                <a:ea typeface="Arial Black"/>
                <a:cs typeface="Arial Black"/>
              </a:rPr>
              <a:t>50만원</a:t>
            </a:r>
            <a:endParaRPr lang="en-US" sz="3200"/>
          </a:p>
        </p:txBody>
      </p:sp>
      <p:sp>
        <p:nvSpPr>
          <p:cNvPr id="19" name="Text 16"/>
          <p:cNvSpPr/>
          <p:nvPr/>
        </p:nvSpPr>
        <p:spPr>
          <a:xfrm>
            <a:off x="6126480" y="2468880"/>
            <a:ext cx="2560320" cy="365760"/>
          </a:xfrm>
          <a:prstGeom prst="rect">
            <a:avLst/>
          </a:prstGeom>
          <a:noFill/>
          <a:ln/>
        </p:spPr>
        <p:txBody>
          <a:bodyPr wrap="square" anchor="ctr"/>
          <a:lstStyle/>
          <a:p>
            <a:pPr marL="0" indent="0" algn="ctr">
              <a:buNone/>
              <a:defRPr/>
            </a:pPr>
            <a:r>
              <a:rPr lang="en-US" sz="1200">
                <a:solidFill>
                  <a:srgbClr val="64748b"/>
                </a:solidFill>
                <a:latin typeface="Arial"/>
                <a:ea typeface="Arial"/>
                <a:cs typeface="Arial"/>
              </a:rPr>
              <a:t>1팀</a:t>
            </a:r>
            <a:endParaRPr lang="en-US" sz="1200"/>
          </a:p>
        </p:txBody>
      </p:sp>
      <p:sp>
        <p:nvSpPr>
          <p:cNvPr id="20" name="Shape 17"/>
          <p:cNvSpPr/>
          <p:nvPr/>
        </p:nvSpPr>
        <p:spPr>
          <a:xfrm>
            <a:off x="457200" y="3200400"/>
            <a:ext cx="8229600" cy="502920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19050" dir="8100000" algn="bl" rotWithShape="0">
              <a:srgbClr val="000000">
                <a:alpha val="10000"/>
              </a:srgbClr>
            </a:outerShdw>
          </a:effectLst>
        </p:spPr>
        <p:txBody>
          <a:bodyPr anchor="ctr"/>
          <a:p>
            <a:pPr algn="ctr">
              <a:defRPr/>
            </a:pPr>
            <a:endParaRPr lang="ko-KR" altLang="en-US"/>
          </a:p>
        </p:txBody>
      </p:sp>
      <p:sp>
        <p:nvSpPr>
          <p:cNvPr id="21" name="Text 18"/>
          <p:cNvSpPr/>
          <p:nvPr/>
        </p:nvSpPr>
        <p:spPr>
          <a:xfrm>
            <a:off x="640080" y="3200400"/>
            <a:ext cx="7863840" cy="502920"/>
          </a:xfrm>
          <a:prstGeom prst="rect">
            <a:avLst/>
          </a:prstGeom>
          <a:noFill/>
          <a:ln/>
        </p:spPr>
        <p:txBody>
          <a:bodyPr wrap="square" anchor="ctr"/>
          <a:lstStyle/>
          <a:p>
            <a:pPr marL="0" indent="0">
              <a:buNone/>
              <a:defRPr/>
            </a:pPr>
            <a:r>
              <a:rPr lang="en-US" sz="1300" b="1">
                <a:solidFill>
                  <a:srgbClr val="1a2744"/>
                </a:solidFill>
                <a:latin typeface="Arial"/>
                <a:ea typeface="Arial"/>
                <a:cs typeface="Arial"/>
              </a:rPr>
              <a:t>참가상 (공통):  </a:t>
            </a:r>
            <a:r>
              <a:rPr lang="en-US" sz="1300">
                <a:solidFill>
                  <a:srgbClr val="1e293b"/>
                </a:solidFill>
                <a:latin typeface="Arial"/>
                <a:ea typeface="Arial"/>
                <a:cs typeface="Arial"/>
              </a:rPr>
              <a:t>네이버포인트 3,000포인트</a:t>
            </a:r>
            <a:endParaRPr lang="en-US" sz="1300"/>
          </a:p>
        </p:txBody>
      </p:sp>
      <p:sp>
        <p:nvSpPr>
          <p:cNvPr id="22" name="Text 19"/>
          <p:cNvSpPr/>
          <p:nvPr/>
        </p:nvSpPr>
        <p:spPr>
          <a:xfrm>
            <a:off x="457200" y="3931920"/>
            <a:ext cx="3657600" cy="320040"/>
          </a:xfrm>
          <a:prstGeom prst="rect">
            <a:avLst/>
          </a:prstGeom>
          <a:noFill/>
          <a:ln/>
        </p:spPr>
        <p:txBody>
          <a:bodyPr wrap="square" lIns="0" tIns="0" rIns="0" bIns="0" anchor="ctr"/>
          <a:lstStyle/>
          <a:p>
            <a:pPr marL="0" indent="0">
              <a:buNone/>
              <a:defRPr/>
            </a:pPr>
            <a:r>
              <a:rPr lang="en-US" sz="1300" b="1">
                <a:solidFill>
                  <a:srgbClr val="1a2744"/>
                </a:solidFill>
                <a:latin typeface="Arial"/>
                <a:ea typeface="Arial"/>
                <a:cs typeface="Arial"/>
              </a:rPr>
              <a:t>비용 처리</a:t>
            </a:r>
            <a:endParaRPr lang="en-US" sz="1300"/>
          </a:p>
        </p:txBody>
      </p:sp>
      <p:graphicFrame>
        <p:nvGraphicFramePr>
          <p:cNvPr id="23" name="Table 0"/>
          <p:cNvGraphicFramePr>
            <a:graphicFrameLocks noGrp="1"/>
          </p:cNvGraphicFramePr>
          <p:nvPr/>
        </p:nvGraphicFramePr>
        <p:xfrm>
          <a:off x="457200" y="4297680"/>
          <a:ext cx="8229600" cy="768096"/>
        </p:xfrm>
        <a:graphic>
          <a:graphicData uri="http://schemas.openxmlformats.org/drawingml/2006/table">
            <a:tbl>
              <a:tblGrid>
                <a:gridCol w="1828800"/>
                <a:gridCol w="2743200"/>
                <a:gridCol w="3657600"/>
              </a:tblGrid>
              <a:tr h="256032">
                <a:tc>
                  <a:txBody>
                    <a:bodyPr vert="horz" lIns="91440" tIns="45720" rIns="91440" bIns="45720" anchor="t" anchorCtr="0"/>
                    <a:p>
                      <a:pPr marL="0" indent="0" algn="ctr">
                        <a:buNone/>
                        <a:defRPr/>
                      </a:pPr>
                      <a:r>
                        <a:rPr lang="en-US" sz="1000" b="1">
                          <a:solidFill>
                            <a:srgbClr val="ffffff"/>
                          </a:solidFill>
                          <a:latin typeface="Arial"/>
                          <a:ea typeface="Arial"/>
                          <a:cs typeface="Arial"/>
                        </a:rPr>
                        <a:t>분류</a:t>
                      </a:r>
                      <a:endParaRPr lang="en-US" sz="1000">
                        <a:latin typeface="Arial"/>
                        <a:ea typeface="Arial"/>
                        <a:cs typeface="Arial"/>
                      </a:endParaRPr>
                    </a:p>
                  </a:txBody>
                  <a:tcPr marL="91440" marR="9144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rgbClr val="1a2744"/>
                    </a:solidFill>
                  </a:tcPr>
                </a:tc>
                <a:tc>
                  <a:txBody>
                    <a:bodyPr vert="horz" lIns="91440" tIns="45720" rIns="91440" bIns="45720" anchor="t" anchorCtr="0"/>
                    <a:p>
                      <a:pPr marL="0" indent="0" algn="ctr">
                        <a:buNone/>
                        <a:defRPr/>
                      </a:pPr>
                      <a:r>
                        <a:rPr lang="en-US" sz="1000" b="1">
                          <a:solidFill>
                            <a:srgbClr val="ffffff"/>
                          </a:solidFill>
                          <a:latin typeface="Arial"/>
                          <a:ea typeface="Arial"/>
                          <a:cs typeface="Arial"/>
                        </a:rPr>
                        <a:t>제세공과금</a:t>
                      </a:r>
                      <a:endParaRPr lang="en-US" sz="1000">
                        <a:latin typeface="Arial"/>
                        <a:ea typeface="Arial"/>
                        <a:cs typeface="Arial"/>
                      </a:endParaRPr>
                    </a:p>
                  </a:txBody>
                  <a:tcPr marL="91440" marR="9144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rgbClr val="1a2744"/>
                    </a:solidFill>
                  </a:tcPr>
                </a:tc>
                <a:tc>
                  <a:txBody>
                    <a:bodyPr vert="horz" lIns="91440" tIns="45720" rIns="91440" bIns="45720" anchor="t" anchorCtr="0"/>
                    <a:p>
                      <a:pPr marL="0" indent="0" algn="ctr">
                        <a:buNone/>
                        <a:defRPr/>
                      </a:pPr>
                      <a:r>
                        <a:rPr lang="en-US" sz="1000" b="1">
                          <a:solidFill>
                            <a:srgbClr val="ffffff"/>
                          </a:solidFill>
                          <a:latin typeface="Arial"/>
                          <a:ea typeface="Arial"/>
                          <a:cs typeface="Arial"/>
                        </a:rPr>
                        <a:t>법인비용처리</a:t>
                      </a:r>
                      <a:endParaRPr lang="en-US" sz="1000">
                        <a:latin typeface="Arial"/>
                        <a:ea typeface="Arial"/>
                        <a:cs typeface="Arial"/>
                      </a:endParaRPr>
                    </a:p>
                  </a:txBody>
                  <a:tcPr marL="91440" marR="9144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rgbClr val="1a2744"/>
                    </a:solidFill>
                  </a:tcPr>
                </a:tc>
              </a:tr>
              <a:tr h="256032">
                <a:tc>
                  <a:txBody>
                    <a:bodyPr vert="horz" lIns="91440" tIns="45720" rIns="91440" bIns="45720" anchor="t" anchorCtr="0"/>
                    <a:p>
                      <a:pPr marL="0" indent="0">
                        <a:buNone/>
                        <a:defRPr/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</a:rPr>
                        <a:t>5만원 이하</a:t>
                      </a:r>
                      <a:endParaRPr lang="en-US" sz="1000">
                        <a:latin typeface="Arial"/>
                        <a:ea typeface="Arial"/>
                        <a:cs typeface="Arial"/>
                      </a:endParaRPr>
                    </a:p>
                  </a:txBody>
                  <a:tcPr marL="91440" marR="9144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vert="horz" lIns="91440" tIns="45720" rIns="91440" bIns="45720" anchor="t" anchorCtr="0"/>
                    <a:p>
                      <a:pPr marL="0" indent="0" algn="ctr">
                        <a:buNone/>
                        <a:defRPr/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</a:rPr>
                        <a:t>미공제</a:t>
                      </a:r>
                      <a:endParaRPr lang="en-US" sz="1000">
                        <a:latin typeface="Arial"/>
                        <a:ea typeface="Arial"/>
                        <a:cs typeface="Arial"/>
                      </a:endParaRPr>
                    </a:p>
                  </a:txBody>
                  <a:tcPr marL="91440" marR="9144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vert="horz" lIns="91440" tIns="45720" rIns="91440" bIns="45720" anchor="t" anchorCtr="0"/>
                    <a:p>
                      <a:pPr marL="0" indent="0">
                        <a:buNone/>
                        <a:defRPr/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</a:rPr>
                        <a:t>광고선전비 또는 잡비</a:t>
                      </a:r>
                      <a:endParaRPr lang="en-US" sz="1000">
                        <a:latin typeface="Arial"/>
                        <a:ea typeface="Arial"/>
                        <a:cs typeface="Arial"/>
                      </a:endParaRPr>
                    </a:p>
                  </a:txBody>
                  <a:tcPr marL="91440" marR="9144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rgbClr val="ffffff"/>
                    </a:solidFill>
                  </a:tcPr>
                </a:tc>
              </a:tr>
              <a:tr h="256032">
                <a:tc>
                  <a:txBody>
                    <a:bodyPr vert="horz" lIns="91440" tIns="45720" rIns="91440" bIns="45720" anchor="t" anchorCtr="0"/>
                    <a:p>
                      <a:pPr marL="0" indent="0">
                        <a:buNone/>
                        <a:defRPr/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</a:rPr>
                        <a:t>5만원 이상</a:t>
                      </a:r>
                      <a:endParaRPr lang="en-US" sz="1000">
                        <a:latin typeface="Arial"/>
                        <a:ea typeface="Arial"/>
                        <a:cs typeface="Arial"/>
                      </a:endParaRPr>
                    </a:p>
                  </a:txBody>
                  <a:tcPr marL="91440" marR="9144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rgbClr val="f8fafc"/>
                    </a:solidFill>
                  </a:tcPr>
                </a:tc>
                <a:tc>
                  <a:txBody>
                    <a:bodyPr vert="horz" lIns="91440" tIns="45720" rIns="91440" bIns="45720" anchor="t" anchorCtr="0"/>
                    <a:p>
                      <a:pPr marL="0" indent="0" algn="ctr">
                        <a:buNone/>
                        <a:defRPr/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</a:rPr>
                        <a:t>4.4% 공제</a:t>
                      </a:r>
                      <a:endParaRPr lang="en-US" sz="1000">
                        <a:latin typeface="Arial"/>
                        <a:ea typeface="Arial"/>
                        <a:cs typeface="Arial"/>
                      </a:endParaRPr>
                    </a:p>
                  </a:txBody>
                  <a:tcPr marL="91440" marR="9144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rgbClr val="f8fafc"/>
                    </a:solidFill>
                  </a:tcPr>
                </a:tc>
                <a:tc>
                  <a:txBody>
                    <a:bodyPr vert="horz" lIns="91440" tIns="45720" rIns="91440" bIns="45720" anchor="t" anchorCtr="0"/>
                    <a:p>
                      <a:pPr marL="0" indent="0">
                        <a:buNone/>
                        <a:defRPr/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</a:rPr>
                        <a:t>원천신고</a:t>
                      </a:r>
                      <a:endParaRPr lang="en-US" sz="1000">
                        <a:latin typeface="Arial"/>
                        <a:ea typeface="Arial"/>
                        <a:cs typeface="Arial"/>
                      </a:endParaRPr>
                    </a:p>
                  </a:txBody>
                  <a:tcPr marL="91440" marR="9144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rgbClr val="f8fafc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8FA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00B4D8"/>
          </a:solidFill>
          <a:ln/>
        </p:spPr>
      </p:sp>
      <p:pic>
        <p:nvPicPr>
          <p:cNvPr id="3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48640" y="365760"/>
            <a:ext cx="365760" cy="36576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1005840" y="320040"/>
            <a:ext cx="5486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A27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수상 이후 연계 방안</a:t>
            </a:r>
            <a:endParaRPr lang="en-US" sz="2400" dirty="0"/>
          </a:p>
        </p:txBody>
      </p:sp>
      <p:sp>
        <p:nvSpPr>
          <p:cNvPr id="5" name="Shape 2"/>
          <p:cNvSpPr/>
          <p:nvPr/>
        </p:nvSpPr>
        <p:spPr>
          <a:xfrm>
            <a:off x="457200" y="1097280"/>
            <a:ext cx="2651760" cy="228600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19050" dir="8100000">
              <a:srgbClr val="000000">
                <a:alpha val="10000"/>
              </a:srgbClr>
            </a:outerShdw>
          </a:effectLst>
        </p:spPr>
      </p:sp>
      <p:sp>
        <p:nvSpPr>
          <p:cNvPr id="6" name="Shape 3"/>
          <p:cNvSpPr/>
          <p:nvPr/>
        </p:nvSpPr>
        <p:spPr>
          <a:xfrm>
            <a:off x="457200" y="1097280"/>
            <a:ext cx="2651760" cy="502920"/>
          </a:xfrm>
          <a:prstGeom prst="rect">
            <a:avLst/>
          </a:prstGeom>
          <a:solidFill>
            <a:srgbClr val="00B4D8"/>
          </a:solidFill>
          <a:ln/>
        </p:spPr>
      </p:sp>
      <p:sp>
        <p:nvSpPr>
          <p:cNvPr id="7" name="Text 4"/>
          <p:cNvSpPr/>
          <p:nvPr/>
        </p:nvSpPr>
        <p:spPr>
          <a:xfrm>
            <a:off x="457200" y="1097280"/>
            <a:ext cx="26517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spc="300" kern="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STEP 1</a:t>
            </a:r>
            <a:endParaRPr lang="en-US" sz="1300" dirty="0"/>
          </a:p>
        </p:txBody>
      </p:sp>
      <p:sp>
        <p:nvSpPr>
          <p:cNvPr id="8" name="Text 5"/>
          <p:cNvSpPr/>
          <p:nvPr/>
        </p:nvSpPr>
        <p:spPr>
          <a:xfrm>
            <a:off x="640080" y="1737360"/>
            <a:ext cx="22860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1E29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 용역 계약</a:t>
            </a:r>
            <a:endParaRPr lang="en-US" sz="1600" dirty="0"/>
          </a:p>
        </p:txBody>
      </p:sp>
      <p:sp>
        <p:nvSpPr>
          <p:cNvPr id="9" name="Text 6"/>
          <p:cNvSpPr/>
          <p:nvPr/>
        </p:nvSpPr>
        <p:spPr>
          <a:xfrm>
            <a:off x="640080" y="2286000"/>
            <a:ext cx="22860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64748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초기 1개월 단위 연장</a:t>
            </a:r>
            <a:endParaRPr lang="en-US" sz="1200" dirty="0"/>
          </a:p>
          <a:p>
            <a:pPr algn="ctr" indent="0" marL="0">
              <a:buNone/>
            </a:pPr>
            <a:r>
              <a:rPr lang="en-US" sz="1200" dirty="0">
                <a:solidFill>
                  <a:srgbClr val="64748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사업 전략 수립 기간</a:t>
            </a:r>
            <a:endParaRPr lang="en-US" sz="1200" dirty="0"/>
          </a:p>
        </p:txBody>
      </p:sp>
      <p:sp>
        <p:nvSpPr>
          <p:cNvPr id="10" name="Text 7"/>
          <p:cNvSpPr/>
          <p:nvPr/>
        </p:nvSpPr>
        <p:spPr>
          <a:xfrm>
            <a:off x="3108960" y="1828800"/>
            <a:ext cx="2743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dirty="0">
                <a:solidFill>
                  <a:srgbClr val="00B4D8"/>
                </a:solidFill>
              </a:rPr>
              <a:t>→</a:t>
            </a:r>
            <a:endParaRPr lang="en-US" sz="2000" dirty="0"/>
          </a:p>
        </p:txBody>
      </p:sp>
      <p:sp>
        <p:nvSpPr>
          <p:cNvPr id="11" name="Shape 8"/>
          <p:cNvSpPr/>
          <p:nvPr/>
        </p:nvSpPr>
        <p:spPr>
          <a:xfrm>
            <a:off x="3383280" y="1097280"/>
            <a:ext cx="2651760" cy="228600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19050" dir="8100000">
              <a:srgbClr val="000000">
                <a:alpha val="10000"/>
              </a:srgbClr>
            </a:outerShdw>
          </a:effectLst>
        </p:spPr>
      </p:sp>
      <p:sp>
        <p:nvSpPr>
          <p:cNvPr id="12" name="Shape 9"/>
          <p:cNvSpPr/>
          <p:nvPr/>
        </p:nvSpPr>
        <p:spPr>
          <a:xfrm>
            <a:off x="3383280" y="1097280"/>
            <a:ext cx="2651760" cy="502920"/>
          </a:xfrm>
          <a:prstGeom prst="rect">
            <a:avLst/>
          </a:prstGeom>
          <a:solidFill>
            <a:srgbClr val="0891B2"/>
          </a:solidFill>
          <a:ln/>
        </p:spPr>
      </p:sp>
      <p:sp>
        <p:nvSpPr>
          <p:cNvPr id="13" name="Text 10"/>
          <p:cNvSpPr/>
          <p:nvPr/>
        </p:nvSpPr>
        <p:spPr>
          <a:xfrm>
            <a:off x="3383280" y="1097280"/>
            <a:ext cx="26517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spc="300" kern="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STEP 2</a:t>
            </a:r>
            <a:endParaRPr lang="en-US" sz="1300" dirty="0"/>
          </a:p>
        </p:txBody>
      </p:sp>
      <p:sp>
        <p:nvSpPr>
          <p:cNvPr id="14" name="Text 11"/>
          <p:cNvSpPr/>
          <p:nvPr/>
        </p:nvSpPr>
        <p:spPr>
          <a:xfrm>
            <a:off x="3566160" y="1737360"/>
            <a:ext cx="22860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1E29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내부 투자/PoC</a:t>
            </a:r>
            <a:endParaRPr lang="en-US" sz="1600" dirty="0"/>
          </a:p>
        </p:txBody>
      </p:sp>
      <p:sp>
        <p:nvSpPr>
          <p:cNvPr id="15" name="Text 12"/>
          <p:cNvSpPr/>
          <p:nvPr/>
        </p:nvSpPr>
        <p:spPr>
          <a:xfrm>
            <a:off x="3566160" y="2286000"/>
            <a:ext cx="22860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64748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사업 실행을 위한</a:t>
            </a:r>
            <a:endParaRPr lang="en-US" sz="1200" dirty="0"/>
          </a:p>
          <a:p>
            <a:pPr algn="ctr" indent="0" marL="0">
              <a:buNone/>
            </a:pPr>
            <a:r>
              <a:rPr lang="en-US" sz="1200" dirty="0">
                <a:solidFill>
                  <a:srgbClr val="64748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내부 PoC 기회 부여</a:t>
            </a:r>
            <a:endParaRPr lang="en-US" sz="1200" dirty="0"/>
          </a:p>
        </p:txBody>
      </p:sp>
      <p:sp>
        <p:nvSpPr>
          <p:cNvPr id="16" name="Text 13"/>
          <p:cNvSpPr/>
          <p:nvPr/>
        </p:nvSpPr>
        <p:spPr>
          <a:xfrm>
            <a:off x="6035040" y="1828800"/>
            <a:ext cx="2743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dirty="0">
                <a:solidFill>
                  <a:srgbClr val="00B4D8"/>
                </a:solidFill>
              </a:rPr>
              <a:t>→</a:t>
            </a:r>
            <a:endParaRPr lang="en-US" sz="2000" dirty="0"/>
          </a:p>
        </p:txBody>
      </p:sp>
      <p:sp>
        <p:nvSpPr>
          <p:cNvPr id="17" name="Shape 14"/>
          <p:cNvSpPr/>
          <p:nvPr/>
        </p:nvSpPr>
        <p:spPr>
          <a:xfrm>
            <a:off x="6309360" y="1097280"/>
            <a:ext cx="2651760" cy="228600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19050" dir="8100000">
              <a:srgbClr val="000000">
                <a:alpha val="10000"/>
              </a:srgbClr>
            </a:outerShdw>
          </a:effectLst>
        </p:spPr>
      </p:sp>
      <p:sp>
        <p:nvSpPr>
          <p:cNvPr id="18" name="Shape 15"/>
          <p:cNvSpPr/>
          <p:nvPr/>
        </p:nvSpPr>
        <p:spPr>
          <a:xfrm>
            <a:off x="6309360" y="1097280"/>
            <a:ext cx="2651760" cy="502920"/>
          </a:xfrm>
          <a:prstGeom prst="rect">
            <a:avLst/>
          </a:prstGeom>
          <a:solidFill>
            <a:srgbClr val="1A2744"/>
          </a:solidFill>
          <a:ln/>
        </p:spPr>
      </p:sp>
      <p:sp>
        <p:nvSpPr>
          <p:cNvPr id="19" name="Text 16"/>
          <p:cNvSpPr/>
          <p:nvPr/>
        </p:nvSpPr>
        <p:spPr>
          <a:xfrm>
            <a:off x="6309360" y="1097280"/>
            <a:ext cx="26517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spc="300" kern="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STEP 3</a:t>
            </a:r>
            <a:endParaRPr lang="en-US" sz="1300" dirty="0"/>
          </a:p>
        </p:txBody>
      </p:sp>
      <p:sp>
        <p:nvSpPr>
          <p:cNvPr id="20" name="Text 17"/>
          <p:cNvSpPr/>
          <p:nvPr/>
        </p:nvSpPr>
        <p:spPr>
          <a:xfrm>
            <a:off x="6492240" y="1737360"/>
            <a:ext cx="22860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1E29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수익 연계</a:t>
            </a:r>
            <a:endParaRPr lang="en-US" sz="1600" dirty="0"/>
          </a:p>
        </p:txBody>
      </p:sp>
      <p:sp>
        <p:nvSpPr>
          <p:cNvPr id="21" name="Text 18"/>
          <p:cNvSpPr/>
          <p:nvPr/>
        </p:nvSpPr>
        <p:spPr>
          <a:xfrm>
            <a:off x="6492240" y="2286000"/>
            <a:ext cx="22860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64748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순매출 n% 성과급</a:t>
            </a:r>
            <a:endParaRPr lang="en-US" sz="1200" dirty="0"/>
          </a:p>
          <a:p>
            <a:pPr algn="ctr" indent="0" marL="0">
              <a:buNone/>
            </a:pPr>
            <a:r>
              <a:rPr lang="en-US" sz="1200" dirty="0">
                <a:solidFill>
                  <a:srgbClr val="64748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(법인/제반 비용 제외)</a:t>
            </a:r>
            <a:endParaRPr lang="en-US" sz="1200" dirty="0"/>
          </a:p>
        </p:txBody>
      </p:sp>
      <p:sp>
        <p:nvSpPr>
          <p:cNvPr id="22" name="Shape 19"/>
          <p:cNvSpPr/>
          <p:nvPr/>
        </p:nvSpPr>
        <p:spPr>
          <a:xfrm>
            <a:off x="457200" y="3749040"/>
            <a:ext cx="8229600" cy="109728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19050" dir="8100000">
              <a:srgbClr val="000000">
                <a:alpha val="10000"/>
              </a:srgbClr>
            </a:outerShdw>
          </a:effectLst>
        </p:spPr>
      </p:sp>
      <p:sp>
        <p:nvSpPr>
          <p:cNvPr id="23" name="Shape 20"/>
          <p:cNvSpPr/>
          <p:nvPr/>
        </p:nvSpPr>
        <p:spPr>
          <a:xfrm>
            <a:off x="457200" y="3749040"/>
            <a:ext cx="73152" cy="1097280"/>
          </a:xfrm>
          <a:prstGeom prst="rect">
            <a:avLst/>
          </a:prstGeom>
          <a:solidFill>
            <a:srgbClr val="F59E0B"/>
          </a:solidFill>
          <a:ln/>
        </p:spPr>
      </p:sp>
      <p:sp>
        <p:nvSpPr>
          <p:cNvPr id="24" name="Text 21"/>
          <p:cNvSpPr/>
          <p:nvPr/>
        </p:nvSpPr>
        <p:spPr>
          <a:xfrm>
            <a:off x="731520" y="3794760"/>
            <a:ext cx="7315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59E0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핵심 포인트</a:t>
            </a:r>
            <a:endParaRPr lang="en-US" sz="1300" dirty="0"/>
          </a:p>
        </p:txBody>
      </p:sp>
      <p:sp>
        <p:nvSpPr>
          <p:cNvPr id="25" name="Text 22"/>
          <p:cNvSpPr/>
          <p:nvPr/>
        </p:nvSpPr>
        <p:spPr>
          <a:xfrm>
            <a:off x="731520" y="4114800"/>
            <a:ext cx="75895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E29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수상자는 PO 직군 용역 계약을 통해 CASTIS와 공식적으로 협업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E29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사업 수익 발생 시, 계약금 외 추가 성과급 기회 제공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8FA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00B4D8"/>
          </a:solidFill>
          <a:ln/>
        </p:spPr>
      </p:sp>
      <p:pic>
        <p:nvPicPr>
          <p:cNvPr id="3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48640" y="365760"/>
            <a:ext cx="365760" cy="36576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1005840" y="320040"/>
            <a:ext cx="5486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A27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지식재산권 및 법률 관계</a:t>
            </a:r>
            <a:endParaRPr lang="en-US" sz="2400" dirty="0"/>
          </a:p>
        </p:txBody>
      </p:sp>
      <p:graphicFrame>
        <p:nvGraphicFramePr>
          <p:cNvPr id="9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57200" y="1005840"/>
          <a:ext cx="8229600" cy="914400"/>
        </p:xfrm>
        <a:graphic>
          <a:graphicData uri="http://schemas.openxmlformats.org/drawingml/2006/table">
            <a:tbl>
              <a:tblPr/>
              <a:tblGrid>
                <a:gridCol w="1828800"/>
                <a:gridCol w="3200400"/>
                <a:gridCol w="3200400"/>
              </a:tblGrid>
              <a:tr h="320040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구분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2744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입상작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2744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미입상작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2744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저작인격권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응모자 귀속 (양도불가)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응모자 귀속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저작재산권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응모자 귀속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(양도·이용허락 가능)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응모자 귀속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AFC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사용권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상금 대가로 사업화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목적 사용 가능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주최자 이용 불가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특허권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권리 이전 가능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(별도 계약)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응모자 귀속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AFC"/>
                    </a:solidFill>
                  </a:tcPr>
                </a:tc>
              </a:tr>
            </a:tbl>
          </a:graphicData>
        </a:graphic>
      </p:graphicFrame>
      <p:sp>
        <p:nvSpPr>
          <p:cNvPr id="6" name="Text 2"/>
          <p:cNvSpPr/>
          <p:nvPr/>
        </p:nvSpPr>
        <p:spPr>
          <a:xfrm>
            <a:off x="457200" y="3383280"/>
            <a:ext cx="3657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A27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홍보물 기재 사항</a:t>
            </a:r>
            <a:endParaRPr lang="en-US" sz="1300" dirty="0"/>
          </a:p>
        </p:txBody>
      </p:sp>
      <p:sp>
        <p:nvSpPr>
          <p:cNvPr id="7" name="Shape 3"/>
          <p:cNvSpPr/>
          <p:nvPr/>
        </p:nvSpPr>
        <p:spPr>
          <a:xfrm>
            <a:off x="457200" y="3794760"/>
            <a:ext cx="8229600" cy="109728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19050" dir="8100000">
              <a:srgbClr val="000000">
                <a:alpha val="10000"/>
              </a:srgbClr>
            </a:outerShdw>
          </a:effectLst>
        </p:spPr>
      </p:sp>
      <p:sp>
        <p:nvSpPr>
          <p:cNvPr id="8" name="Text 4"/>
          <p:cNvSpPr/>
          <p:nvPr/>
        </p:nvSpPr>
        <p:spPr>
          <a:xfrm>
            <a:off x="640080" y="3840480"/>
            <a:ext cx="777240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1E29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참가자의 특허권·출원권 등은 CASTIS에 귀속되지 않음</a:t>
            </a:r>
            <a:endParaRPr lang="en-US" sz="11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1E29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수상작에 대해 CASTIS는 사업화를 위한 우선협상권 보유</a:t>
            </a:r>
            <a:endParaRPr lang="en-US" sz="11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1E29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수상작 상금 수령 시, 작품 사업 사용권은 CASTIS에 귀속</a:t>
            </a:r>
            <a:endParaRPr lang="en-US" sz="11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1E29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미수상작은 요청 시 3개월 내 반환 (배송비 참가자 부담)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8FA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00B4D8"/>
          </a:solidFill>
          <a:ln/>
        </p:spPr>
      </p:sp>
      <p:pic>
        <p:nvPicPr>
          <p:cNvPr id="3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48640" y="365760"/>
            <a:ext cx="365760" cy="36576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1005840" y="320040"/>
            <a:ext cx="5486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A27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홍보 및 배포 계획</a:t>
            </a:r>
            <a:endParaRPr lang="en-US" sz="2400" dirty="0"/>
          </a:p>
        </p:txBody>
      </p:sp>
      <p:sp>
        <p:nvSpPr>
          <p:cNvPr id="5" name="Shape 2"/>
          <p:cNvSpPr/>
          <p:nvPr/>
        </p:nvSpPr>
        <p:spPr>
          <a:xfrm>
            <a:off x="457200" y="1097280"/>
            <a:ext cx="3840480" cy="256032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19050" dir="8100000">
              <a:srgbClr val="000000">
                <a:alpha val="10000"/>
              </a:srgbClr>
            </a:outerShdw>
          </a:effectLst>
        </p:spPr>
      </p:sp>
      <p:sp>
        <p:nvSpPr>
          <p:cNvPr id="6" name="Shape 3"/>
          <p:cNvSpPr/>
          <p:nvPr/>
        </p:nvSpPr>
        <p:spPr>
          <a:xfrm>
            <a:off x="457200" y="1097280"/>
            <a:ext cx="3840480" cy="502920"/>
          </a:xfrm>
          <a:prstGeom prst="rect">
            <a:avLst/>
          </a:prstGeom>
          <a:solidFill>
            <a:srgbClr val="00B4D8"/>
          </a:solidFill>
          <a:ln/>
        </p:spPr>
      </p:sp>
      <p:sp>
        <p:nvSpPr>
          <p:cNvPr id="7" name="Text 4"/>
          <p:cNvSpPr/>
          <p:nvPr/>
        </p:nvSpPr>
        <p:spPr>
          <a:xfrm>
            <a:off x="457200" y="1097280"/>
            <a:ext cx="38404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온라인 배포</a:t>
            </a:r>
            <a:endParaRPr lang="en-US" sz="1400" dirty="0"/>
          </a:p>
        </p:txBody>
      </p:sp>
      <p:sp>
        <p:nvSpPr>
          <p:cNvPr id="8" name="Text 5"/>
          <p:cNvSpPr/>
          <p:nvPr/>
        </p:nvSpPr>
        <p:spPr>
          <a:xfrm>
            <a:off x="640080" y="1828800"/>
            <a:ext cx="3474720" cy="1463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200" dirty="0">
                <a:solidFill>
                  <a:srgbClr val="1E29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링커리어 (대학생 대상 공모전 사이트)</a:t>
            </a:r>
            <a:endParaRPr lang="en-US" sz="12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200" dirty="0">
                <a:solidFill>
                  <a:srgbClr val="1E29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각 대학교 공지사이트</a:t>
            </a:r>
            <a:endParaRPr lang="en-US" sz="12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200" dirty="0">
                <a:solidFill>
                  <a:srgbClr val="1E29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SNS 채널 활용</a:t>
            </a:r>
            <a:endParaRPr lang="en-US" sz="1200" dirty="0"/>
          </a:p>
        </p:txBody>
      </p:sp>
      <p:sp>
        <p:nvSpPr>
          <p:cNvPr id="9" name="Shape 6"/>
          <p:cNvSpPr/>
          <p:nvPr/>
        </p:nvSpPr>
        <p:spPr>
          <a:xfrm>
            <a:off x="4846320" y="1097280"/>
            <a:ext cx="3840480" cy="256032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19050" dir="8100000">
              <a:srgbClr val="000000">
                <a:alpha val="10000"/>
              </a:srgbClr>
            </a:outerShdw>
          </a:effectLst>
        </p:spPr>
      </p:sp>
      <p:sp>
        <p:nvSpPr>
          <p:cNvPr id="10" name="Shape 7"/>
          <p:cNvSpPr/>
          <p:nvPr/>
        </p:nvSpPr>
        <p:spPr>
          <a:xfrm>
            <a:off x="4846320" y="1097280"/>
            <a:ext cx="3840480" cy="502920"/>
          </a:xfrm>
          <a:prstGeom prst="rect">
            <a:avLst/>
          </a:prstGeom>
          <a:solidFill>
            <a:srgbClr val="1A2744"/>
          </a:solidFill>
          <a:ln/>
        </p:spPr>
      </p:sp>
      <p:sp>
        <p:nvSpPr>
          <p:cNvPr id="11" name="Text 8"/>
          <p:cNvSpPr/>
          <p:nvPr/>
        </p:nvSpPr>
        <p:spPr>
          <a:xfrm>
            <a:off x="4846320" y="1097280"/>
            <a:ext cx="38404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오프라인 배포</a:t>
            </a:r>
            <a:endParaRPr lang="en-US" sz="1400" dirty="0"/>
          </a:p>
        </p:txBody>
      </p:sp>
      <p:sp>
        <p:nvSpPr>
          <p:cNvPr id="12" name="Text 9"/>
          <p:cNvSpPr/>
          <p:nvPr/>
        </p:nvSpPr>
        <p:spPr>
          <a:xfrm>
            <a:off x="5029200" y="1828800"/>
            <a:ext cx="3474720" cy="1463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200" dirty="0">
                <a:solidFill>
                  <a:srgbClr val="1E29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대학 창업교육센터</a:t>
            </a:r>
            <a:endParaRPr lang="en-US" sz="12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200" dirty="0">
                <a:solidFill>
                  <a:srgbClr val="1E29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창업박람회 (2026년 4월 예정)</a:t>
            </a:r>
            <a:endParaRPr lang="en-US" sz="12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200" dirty="0">
                <a:solidFill>
                  <a:srgbClr val="1E29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관련 기관 포스터 게시</a:t>
            </a:r>
            <a:endParaRPr lang="en-US" sz="1200" dirty="0"/>
          </a:p>
        </p:txBody>
      </p:sp>
      <p:sp>
        <p:nvSpPr>
          <p:cNvPr id="13" name="Shape 10"/>
          <p:cNvSpPr/>
          <p:nvPr/>
        </p:nvSpPr>
        <p:spPr>
          <a:xfrm>
            <a:off x="457200" y="3931920"/>
            <a:ext cx="8229600" cy="91440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19050" dir="8100000">
              <a:srgbClr val="000000">
                <a:alpha val="10000"/>
              </a:srgbClr>
            </a:outerShdw>
          </a:effectLst>
        </p:spPr>
      </p:sp>
      <p:sp>
        <p:nvSpPr>
          <p:cNvPr id="14" name="Shape 11"/>
          <p:cNvSpPr/>
          <p:nvPr/>
        </p:nvSpPr>
        <p:spPr>
          <a:xfrm>
            <a:off x="457200" y="3931920"/>
            <a:ext cx="73152" cy="914400"/>
          </a:xfrm>
          <a:prstGeom prst="rect">
            <a:avLst/>
          </a:prstGeom>
          <a:solidFill>
            <a:srgbClr val="00B4D8"/>
          </a:solidFill>
          <a:ln/>
        </p:spPr>
      </p:sp>
      <p:sp>
        <p:nvSpPr>
          <p:cNvPr id="15" name="Text 12"/>
          <p:cNvSpPr/>
          <p:nvPr/>
        </p:nvSpPr>
        <p:spPr>
          <a:xfrm>
            <a:off x="731520" y="3977640"/>
            <a:ext cx="18288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B4D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문의처</a:t>
            </a:r>
            <a:endParaRPr lang="en-US" sz="1300" dirty="0"/>
          </a:p>
        </p:txBody>
      </p:sp>
      <p:sp>
        <p:nvSpPr>
          <p:cNvPr id="16" name="Text 13"/>
          <p:cNvSpPr/>
          <p:nvPr/>
        </p:nvSpPr>
        <p:spPr>
          <a:xfrm>
            <a:off x="731520" y="4297680"/>
            <a:ext cx="75895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E29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주최 총괄: 김경송 (kskim@castis.com)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1E29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주최 담당: 어하림 (010-7620-1226 / eo612@castis.com)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r="http://schemas.openxmlformats.org/officeDocument/2006/relationships" xmlns:c="http://schemas.openxmlformats.org/drawingml/2006/chart" xmlns:dgm="http://schemas.openxmlformats.org/drawingml/2006/diagram" xmlns:dsp="http://schemas.microsoft.com/office/drawing/2008/diagram" xmlns:a="http://schemas.openxmlformats.org/drawingml/2006/main" xmlns:pic="http://schemas.openxmlformats.org/drawingml/2006/picture" xmlns:wp="http://schemas.openxmlformats.org/drawingml/2006/wordprocessingDrawing" xmlns:xdr="http://schemas.openxmlformats.org/drawingml/2006/spreadsheetDrawing" xmlns:lc="http://schemas.openxmlformats.org/drawingml/2006/lockedCanvas" xmlns:p="http://schemas.openxmlformats.org/presentation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/>
        </a:ln>
        <a:ln w="12700" cap="flat" cmpd="sng" algn="ctr">
          <a:solidFill>
            <a:schemeClr val="phClr"/>
          </a:solidFill>
          <a:prstDash val="solid"/>
          <a:miter/>
        </a:ln>
        <a:ln w="1905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/theme/theme2.xml><?xml version="1.0" encoding="utf-8"?>
<a:theme xmlns:r="http://schemas.openxmlformats.org/officeDocument/2006/relationships" xmlns:c="http://schemas.openxmlformats.org/drawingml/2006/chart" xmlns:dgm="http://schemas.openxmlformats.org/drawingml/2006/diagram" xmlns:dsp="http://schemas.microsoft.com/office/drawing/2008/diagram" xmlns:a="http://schemas.openxmlformats.org/drawingml/2006/main" xmlns:pic="http://schemas.openxmlformats.org/drawingml/2006/picture" xmlns:wp="http://schemas.openxmlformats.org/drawingml/2006/wordprocessingDrawing" xmlns:xdr="http://schemas.openxmlformats.org/drawingml/2006/spreadsheetDrawing" xmlns:lc="http://schemas.openxmlformats.org/drawingml/2006/lockedCanvas" xmlns:p="http://schemas.openxmlformats.org/presentation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/>
        </a:ln>
        <a:ln w="12700" cap="flat" cmpd="sng" algn="ctr">
          <a:solidFill>
            <a:schemeClr val="phClr"/>
          </a:solidFill>
          <a:prstDash val="solid"/>
          <a:miter/>
        </a:ln>
        <a:ln w="1905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docProps/app.xml><?xml version="1.0" encoding="utf-8"?>
<ep:Properties xmlns:r="http://schemas.openxmlformats.org/officeDocument/2006/relationships" xmlns:ep="http://schemas.openxmlformats.org/officeDocument/2006/extended-properties" xmlns:vt="http://schemas.openxmlformats.org/officeDocument/2006/docPropsVTypes">
  <ep:Manager/>
  <ep:Company>PptxGenJS</ep:Company>
  <ep:Words>451</ep:Words>
  <ep:PresentationFormat>On-screen Show (16:9)</ep:PresentationFormat>
  <ep:Paragraphs>116</ep:Paragraphs>
  <ep:Slides>10</ep:Slides>
  <ep:Notes>10</ep:Notes>
  <ep:TotalTime>0</ep:TotalTime>
  <ep:HiddenSlides>0</ep:HiddenSlides>
  <ep:MMClips>0</ep:MMClips>
  <ep: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10</vt:i4>
      </vt:variant>
    </vt:vector>
  </ep:HeadingPairs>
  <ep:TitlesOfParts>
    <vt:vector size="11" baseType="lpstr">
      <vt:lpstr>Office Theme</vt:lpstr>
      <vt:lpstr>슬라이드 1</vt:lpstr>
      <vt:lpstr>슬라이드 2</vt:lpstr>
      <vt:lpstr>슬라이드 3</vt:lpstr>
      <vt:lpstr>슬라이드 4</vt:lpstr>
      <vt:lpstr>슬라이드 5</vt:lpstr>
      <vt:lpstr>슬라이드 6</vt:lpstr>
      <vt:lpstr>슬라이드 7</vt:lpstr>
      <vt:lpstr>슬라이드 8</vt:lpstr>
      <vt:lpstr>슬라이드 9</vt:lpstr>
      <vt:lpstr>슬라이드 10</vt:lpstr>
    </vt:vector>
  </ep:TitlesOfParts>
  <ep:HyperlinkBase/>
  <ep:Application>Show</ep:Application>
  <ep:AppVersion>12.0000</ep:AppVersion>
</ep:Properties>
</file>

<file path=docProps/core.xml><?xml version="1.0" encoding="utf-8"?>
<cp:coreProperties xmlns:r="http://schemas.openxmlformats.org/officeDocument/2006/relationships"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2026-02-20T06:27:05.000</dcterms:created>
  <dc:creator>CASTIS HRCare</dc:creator>
  <cp:lastModifiedBy>전성우</cp:lastModifiedBy>
  <dcterms:modified xsi:type="dcterms:W3CDTF">2026-02-26T05:45:15.191</dcterms:modified>
  <cp:revision>4</cp:revision>
  <dc:subject>PptxGenJS Presentation</dc:subject>
  <dc:title>CAS:TIS IT 접목 신사업 발굴 공모전 실행 계획</dc:title>
  <cp:version/>
</cp:coreProperties>
</file>